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318" r:id="rId2"/>
    <p:sldId id="337" r:id="rId3"/>
    <p:sldId id="338" r:id="rId4"/>
    <p:sldId id="339" r:id="rId5"/>
    <p:sldId id="340" r:id="rId6"/>
    <p:sldId id="297" r:id="rId7"/>
    <p:sldId id="351" r:id="rId8"/>
    <p:sldId id="299" r:id="rId9"/>
    <p:sldId id="324" r:id="rId10"/>
    <p:sldId id="321" r:id="rId11"/>
    <p:sldId id="349" r:id="rId12"/>
    <p:sldId id="350" r:id="rId13"/>
    <p:sldId id="322" r:id="rId14"/>
    <p:sldId id="323" r:id="rId15"/>
    <p:sldId id="300" r:id="rId16"/>
    <p:sldId id="306" r:id="rId17"/>
    <p:sldId id="307" r:id="rId18"/>
    <p:sldId id="308" r:id="rId19"/>
    <p:sldId id="309" r:id="rId20"/>
    <p:sldId id="343" r:id="rId21"/>
    <p:sldId id="345" r:id="rId22"/>
    <p:sldId id="346" r:id="rId23"/>
    <p:sldId id="360" r:id="rId24"/>
    <p:sldId id="341" r:id="rId25"/>
    <p:sldId id="342" r:id="rId26"/>
    <p:sldId id="296" r:id="rId27"/>
    <p:sldId id="344" r:id="rId28"/>
    <p:sldId id="310"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EF8786-BDE4-4BB9-900D-1F64C5DCE1C4}">
          <p14:sldIdLst>
            <p14:sldId id="318"/>
            <p14:sldId id="337"/>
            <p14:sldId id="338"/>
            <p14:sldId id="339"/>
            <p14:sldId id="340"/>
            <p14:sldId id="297"/>
            <p14:sldId id="351"/>
            <p14:sldId id="299"/>
            <p14:sldId id="324"/>
            <p14:sldId id="321"/>
            <p14:sldId id="349"/>
            <p14:sldId id="350"/>
            <p14:sldId id="322"/>
            <p14:sldId id="323"/>
            <p14:sldId id="300"/>
            <p14:sldId id="306"/>
            <p14:sldId id="307"/>
            <p14:sldId id="308"/>
            <p14:sldId id="309"/>
            <p14:sldId id="343"/>
            <p14:sldId id="345"/>
            <p14:sldId id="346"/>
            <p14:sldId id="360"/>
            <p14:sldId id="341"/>
            <p14:sldId id="342"/>
            <p14:sldId id="296"/>
            <p14:sldId id="344"/>
            <p14:sldId id="310"/>
          </p14:sldIdLst>
        </p14:section>
      </p14:sectionLst>
    </p:ex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96" autoAdjust="0"/>
    <p:restoredTop sz="94434" autoAdjust="0"/>
  </p:normalViewPr>
  <p:slideViewPr>
    <p:cSldViewPr>
      <p:cViewPr varScale="1">
        <p:scale>
          <a:sx n="158" d="100"/>
          <a:sy n="158" d="100"/>
        </p:scale>
        <p:origin x="-138" y="-90"/>
      </p:cViewPr>
      <p:guideLst>
        <p:guide orient="horz" pos="162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7F3EC0-9373-41A9-A015-AEE6657851A1}" type="datetimeFigureOut">
              <a:rPr lang="en-US" smtClean="0"/>
              <a:pPr/>
              <a:t>7/13/2017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C8E51B-14B8-463F-8F91-BDE3C3F28E69}" type="slidenum">
              <a:rPr lang="en-US" smtClean="0"/>
              <a:pPr/>
              <a:t>‹#›</a:t>
            </a:fld>
            <a:endParaRPr lang="en-US"/>
          </a:p>
        </p:txBody>
      </p:sp>
    </p:spTree>
    <p:extLst>
      <p:ext uri="{BB962C8B-B14F-4D97-AF65-F5344CB8AC3E}">
        <p14:creationId xmlns:p14="http://schemas.microsoft.com/office/powerpoint/2010/main" val="1568303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541C77A-C89D-48ED-B9F0-E02C34DD7091}" type="slidenum">
              <a:rPr lang="en-US" smtClean="0"/>
              <a:pPr/>
              <a:t>8</a:t>
            </a:fld>
            <a:endParaRPr lang="en-US"/>
          </a:p>
        </p:txBody>
      </p:sp>
      <p:sp>
        <p:nvSpPr>
          <p:cNvPr id="70659" name="Rectangle 2"/>
          <p:cNvSpPr>
            <a:spLocks noGrp="1" noRot="1" noChangeAspect="1" noChangeArrowheads="1" noTextEdit="1"/>
          </p:cNvSpPr>
          <p:nvPr>
            <p:ph type="sldImg"/>
          </p:nvPr>
        </p:nvSpPr>
        <p:spPr>
          <a:xfrm>
            <a:off x="153988" y="765175"/>
            <a:ext cx="6797675" cy="3824288"/>
          </a:xfrm>
          <a:ln/>
        </p:spPr>
      </p:sp>
      <p:sp>
        <p:nvSpPr>
          <p:cNvPr id="70660" name="Rectangle 3"/>
          <p:cNvSpPr>
            <a:spLocks noGrp="1" noChangeArrowheads="1"/>
          </p:cNvSpPr>
          <p:nvPr>
            <p:ph type="body" idx="1"/>
          </p:nvPr>
        </p:nvSpPr>
        <p:spPr>
          <a:xfrm>
            <a:off x="945818" y="4840648"/>
            <a:ext cx="5207668" cy="4588659"/>
          </a:xfrm>
          <a:noFill/>
          <a:ln/>
        </p:spPr>
        <p:txBody>
          <a:bodyPr/>
          <a:lstStyle/>
          <a:p>
            <a:r>
              <a:rPr lang="en-GB" dirty="0"/>
              <a:t>Okay so now we know what a packet is lets go up a level and discuss transfers and introduce the concept of a stack</a:t>
            </a:r>
          </a:p>
          <a:p>
            <a:endParaRPr lang="en-US" dirty="0"/>
          </a:p>
          <a:p>
            <a:r>
              <a:rPr lang="en-GB" dirty="0"/>
              <a:t>For one device to talk to another the data is formatted by the layers of the protocol stack</a:t>
            </a:r>
          </a:p>
          <a:p>
            <a:r>
              <a:rPr lang="en-US" dirty="0"/>
              <a:t>We know at the physical level this is a bit stream on a wire, data is formatted into packets</a:t>
            </a:r>
          </a:p>
          <a:p>
            <a:endParaRPr lang="en-US" dirty="0"/>
          </a:p>
          <a:p>
            <a:r>
              <a:rPr lang="en-US" dirty="0"/>
              <a:t>If I want to establish a transfer from device A to device B I will need to complete a number of transactions – e.g. define channel/buffer size, set transfer type, transfer information blocks, confirm the transaction complete, close the channel</a:t>
            </a:r>
          </a:p>
          <a:p>
            <a:endParaRPr lang="en-US" dirty="0"/>
          </a:p>
          <a:p>
            <a:r>
              <a:rPr lang="en-US" dirty="0"/>
              <a:t>Of course the end user experience is shown by the dotted lines where a virtual connection is established over the physical link to provide notional connectivity between protocol stack layers</a:t>
            </a:r>
          </a:p>
          <a:p>
            <a:endParaRPr lang="en-US" dirty="0"/>
          </a:p>
          <a:p>
            <a:r>
              <a:rPr lang="en-US" dirty="0"/>
              <a:t>Software people use the top levels</a:t>
            </a:r>
          </a:p>
          <a:p>
            <a:endParaRPr lang="en-US" dirty="0"/>
          </a:p>
        </p:txBody>
      </p:sp>
    </p:spTree>
    <p:extLst>
      <p:ext uri="{BB962C8B-B14F-4D97-AF65-F5344CB8AC3E}">
        <p14:creationId xmlns:p14="http://schemas.microsoft.com/office/powerpoint/2010/main" val="3399815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073D140-60B6-4D28-ABA7-8188D3187338}" type="slidenum">
              <a:rPr lang="en-US" smtClean="0"/>
              <a:pPr/>
              <a:t>15</a:t>
            </a:fld>
            <a:endParaRPr lang="en-US"/>
          </a:p>
        </p:txBody>
      </p:sp>
      <p:sp>
        <p:nvSpPr>
          <p:cNvPr id="71683" name="Rectangle 2"/>
          <p:cNvSpPr>
            <a:spLocks noGrp="1" noRot="1" noChangeAspect="1" noChangeArrowheads="1" noTextEdit="1"/>
          </p:cNvSpPr>
          <p:nvPr>
            <p:ph type="sldImg"/>
          </p:nvPr>
        </p:nvSpPr>
        <p:spPr>
          <a:xfrm>
            <a:off x="138113" y="254000"/>
            <a:ext cx="6819900" cy="3836988"/>
          </a:xfrm>
          <a:ln/>
        </p:spPr>
      </p:sp>
      <p:sp>
        <p:nvSpPr>
          <p:cNvPr id="71684" name="Rectangle 3"/>
          <p:cNvSpPr>
            <a:spLocks noGrp="1" noChangeArrowheads="1"/>
          </p:cNvSpPr>
          <p:nvPr>
            <p:ph type="body" idx="1"/>
          </p:nvPr>
        </p:nvSpPr>
        <p:spPr>
          <a:xfrm>
            <a:off x="236861" y="4350769"/>
            <a:ext cx="6625581" cy="5630094"/>
          </a:xfrm>
          <a:noFill/>
          <a:ln/>
        </p:spPr>
        <p:txBody>
          <a:bodyPr/>
          <a:lstStyle/>
          <a:p>
            <a:r>
              <a:rPr lang="en-GB"/>
              <a:t>So just to make sure you have understood what we just said, lets review</a:t>
            </a:r>
          </a:p>
          <a:p>
            <a:r>
              <a:rPr lang="en-GB"/>
              <a:t>A bit stream is extracted to a packet</a:t>
            </a:r>
          </a:p>
          <a:p>
            <a:r>
              <a:rPr lang="en-GB"/>
              <a:t>Packets are extracted into one or more transactions</a:t>
            </a:r>
          </a:p>
          <a:p>
            <a:r>
              <a:rPr lang="en-GB"/>
              <a:t>Transactions may be transactions themselves of a higher level</a:t>
            </a:r>
          </a:p>
          <a:p>
            <a:r>
              <a:rPr lang="en-GB"/>
              <a:t>Highest level transactions typically form a transfer</a:t>
            </a:r>
            <a:endParaRPr lang="en-US"/>
          </a:p>
        </p:txBody>
      </p:sp>
    </p:spTree>
    <p:extLst>
      <p:ext uri="{BB962C8B-B14F-4D97-AF65-F5344CB8AC3E}">
        <p14:creationId xmlns:p14="http://schemas.microsoft.com/office/powerpoint/2010/main" val="2802613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b="1">
                <a:solidFill>
                  <a:srgbClr val="FFCC00"/>
                </a:solidFill>
                <a:latin typeface="Arial" panose="020B0604020202020204" pitchFamily="34" charset="0"/>
              </a:defRPr>
            </a:lvl1pPr>
            <a:lvl2pPr marL="789682" indent="-303724">
              <a:defRPr sz="4300" b="1">
                <a:solidFill>
                  <a:srgbClr val="FFCC00"/>
                </a:solidFill>
                <a:latin typeface="Arial" panose="020B0604020202020204" pitchFamily="34" charset="0"/>
              </a:defRPr>
            </a:lvl2pPr>
            <a:lvl3pPr marL="1214895" indent="-242979">
              <a:defRPr sz="4300" b="1">
                <a:solidFill>
                  <a:srgbClr val="FFCC00"/>
                </a:solidFill>
                <a:latin typeface="Arial" panose="020B0604020202020204" pitchFamily="34" charset="0"/>
              </a:defRPr>
            </a:lvl3pPr>
            <a:lvl4pPr marL="1700853" indent="-242979">
              <a:defRPr sz="4300" b="1">
                <a:solidFill>
                  <a:srgbClr val="FFCC00"/>
                </a:solidFill>
                <a:latin typeface="Arial" panose="020B0604020202020204" pitchFamily="34" charset="0"/>
              </a:defRPr>
            </a:lvl4pPr>
            <a:lvl5pPr marL="2186810" indent="-242979">
              <a:defRPr sz="4300" b="1">
                <a:solidFill>
                  <a:srgbClr val="FFCC00"/>
                </a:solidFill>
                <a:latin typeface="Arial" panose="020B0604020202020204" pitchFamily="34" charset="0"/>
              </a:defRPr>
            </a:lvl5pPr>
            <a:lvl6pPr marL="2672768" indent="-242979" eaLnBrk="0" fontAlgn="base" hangingPunct="0">
              <a:spcBef>
                <a:spcPct val="0"/>
              </a:spcBef>
              <a:spcAft>
                <a:spcPct val="0"/>
              </a:spcAft>
              <a:defRPr sz="4300" b="1">
                <a:solidFill>
                  <a:srgbClr val="FFCC00"/>
                </a:solidFill>
                <a:latin typeface="Arial" panose="020B0604020202020204" pitchFamily="34" charset="0"/>
              </a:defRPr>
            </a:lvl6pPr>
            <a:lvl7pPr marL="3158726" indent="-242979" eaLnBrk="0" fontAlgn="base" hangingPunct="0">
              <a:spcBef>
                <a:spcPct val="0"/>
              </a:spcBef>
              <a:spcAft>
                <a:spcPct val="0"/>
              </a:spcAft>
              <a:defRPr sz="4300" b="1">
                <a:solidFill>
                  <a:srgbClr val="FFCC00"/>
                </a:solidFill>
                <a:latin typeface="Arial" panose="020B0604020202020204" pitchFamily="34" charset="0"/>
              </a:defRPr>
            </a:lvl7pPr>
            <a:lvl8pPr marL="3644684" indent="-242979" eaLnBrk="0" fontAlgn="base" hangingPunct="0">
              <a:spcBef>
                <a:spcPct val="0"/>
              </a:spcBef>
              <a:spcAft>
                <a:spcPct val="0"/>
              </a:spcAft>
              <a:defRPr sz="4300" b="1">
                <a:solidFill>
                  <a:srgbClr val="FFCC00"/>
                </a:solidFill>
                <a:latin typeface="Arial" panose="020B0604020202020204" pitchFamily="34" charset="0"/>
              </a:defRPr>
            </a:lvl8pPr>
            <a:lvl9pPr marL="4130642" indent="-242979" eaLnBrk="0" fontAlgn="base" hangingPunct="0">
              <a:spcBef>
                <a:spcPct val="0"/>
              </a:spcBef>
              <a:spcAft>
                <a:spcPct val="0"/>
              </a:spcAft>
              <a:defRPr sz="4300" b="1">
                <a:solidFill>
                  <a:srgbClr val="FFCC00"/>
                </a:solidFill>
                <a:latin typeface="Arial" panose="020B0604020202020204" pitchFamily="34" charset="0"/>
              </a:defRPr>
            </a:lvl9pPr>
          </a:lstStyle>
          <a:p>
            <a:fld id="{6EEFD0D7-69D4-4060-BABE-3203E8411409}" type="slidenum">
              <a:rPr lang="en-US" altLang="en-US" sz="1300" b="0">
                <a:solidFill>
                  <a:schemeClr val="tx1"/>
                </a:solidFill>
              </a:rPr>
              <a:pPr/>
              <a:t>16</a:t>
            </a:fld>
            <a:endParaRPr lang="en-US" altLang="en-US" sz="1300" b="0">
              <a:solidFill>
                <a:schemeClr val="tx1"/>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537937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b="1">
                <a:solidFill>
                  <a:srgbClr val="FFCC00"/>
                </a:solidFill>
                <a:latin typeface="Arial" panose="020B0604020202020204" pitchFamily="34" charset="0"/>
              </a:defRPr>
            </a:lvl1pPr>
            <a:lvl2pPr marL="789682" indent="-303724">
              <a:defRPr sz="4300" b="1">
                <a:solidFill>
                  <a:srgbClr val="FFCC00"/>
                </a:solidFill>
                <a:latin typeface="Arial" panose="020B0604020202020204" pitchFamily="34" charset="0"/>
              </a:defRPr>
            </a:lvl2pPr>
            <a:lvl3pPr marL="1214895" indent="-242979">
              <a:defRPr sz="4300" b="1">
                <a:solidFill>
                  <a:srgbClr val="FFCC00"/>
                </a:solidFill>
                <a:latin typeface="Arial" panose="020B0604020202020204" pitchFamily="34" charset="0"/>
              </a:defRPr>
            </a:lvl3pPr>
            <a:lvl4pPr marL="1700853" indent="-242979">
              <a:defRPr sz="4300" b="1">
                <a:solidFill>
                  <a:srgbClr val="FFCC00"/>
                </a:solidFill>
                <a:latin typeface="Arial" panose="020B0604020202020204" pitchFamily="34" charset="0"/>
              </a:defRPr>
            </a:lvl4pPr>
            <a:lvl5pPr marL="2186810" indent="-242979">
              <a:defRPr sz="4300" b="1">
                <a:solidFill>
                  <a:srgbClr val="FFCC00"/>
                </a:solidFill>
                <a:latin typeface="Arial" panose="020B0604020202020204" pitchFamily="34" charset="0"/>
              </a:defRPr>
            </a:lvl5pPr>
            <a:lvl6pPr marL="2672768" indent="-242979" eaLnBrk="0" fontAlgn="base" hangingPunct="0">
              <a:spcBef>
                <a:spcPct val="0"/>
              </a:spcBef>
              <a:spcAft>
                <a:spcPct val="0"/>
              </a:spcAft>
              <a:defRPr sz="4300" b="1">
                <a:solidFill>
                  <a:srgbClr val="FFCC00"/>
                </a:solidFill>
                <a:latin typeface="Arial" panose="020B0604020202020204" pitchFamily="34" charset="0"/>
              </a:defRPr>
            </a:lvl6pPr>
            <a:lvl7pPr marL="3158726" indent="-242979" eaLnBrk="0" fontAlgn="base" hangingPunct="0">
              <a:spcBef>
                <a:spcPct val="0"/>
              </a:spcBef>
              <a:spcAft>
                <a:spcPct val="0"/>
              </a:spcAft>
              <a:defRPr sz="4300" b="1">
                <a:solidFill>
                  <a:srgbClr val="FFCC00"/>
                </a:solidFill>
                <a:latin typeface="Arial" panose="020B0604020202020204" pitchFamily="34" charset="0"/>
              </a:defRPr>
            </a:lvl7pPr>
            <a:lvl8pPr marL="3644684" indent="-242979" eaLnBrk="0" fontAlgn="base" hangingPunct="0">
              <a:spcBef>
                <a:spcPct val="0"/>
              </a:spcBef>
              <a:spcAft>
                <a:spcPct val="0"/>
              </a:spcAft>
              <a:defRPr sz="4300" b="1">
                <a:solidFill>
                  <a:srgbClr val="FFCC00"/>
                </a:solidFill>
                <a:latin typeface="Arial" panose="020B0604020202020204" pitchFamily="34" charset="0"/>
              </a:defRPr>
            </a:lvl8pPr>
            <a:lvl9pPr marL="4130642" indent="-242979" eaLnBrk="0" fontAlgn="base" hangingPunct="0">
              <a:spcBef>
                <a:spcPct val="0"/>
              </a:spcBef>
              <a:spcAft>
                <a:spcPct val="0"/>
              </a:spcAft>
              <a:defRPr sz="4300" b="1">
                <a:solidFill>
                  <a:srgbClr val="FFCC00"/>
                </a:solidFill>
                <a:latin typeface="Arial" panose="020B0604020202020204" pitchFamily="34" charset="0"/>
              </a:defRPr>
            </a:lvl9pPr>
          </a:lstStyle>
          <a:p>
            <a:fld id="{592E02E2-9228-484E-8799-31D8285B2D8E}" type="slidenum">
              <a:rPr lang="en-US" altLang="en-US" sz="1300" b="0">
                <a:solidFill>
                  <a:schemeClr val="tx1"/>
                </a:solidFill>
              </a:rPr>
              <a:pPr/>
              <a:t>17</a:t>
            </a:fld>
            <a:endParaRPr lang="en-US" altLang="en-US" sz="1300" b="0">
              <a:solidFill>
                <a:schemeClr val="tx1"/>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By protocol related this maps broadly onto the data link layer and transaction layers of the PCI Express specification and go down as far as link training in the physical layer.</a:t>
            </a:r>
          </a:p>
          <a:p>
            <a:pPr eaLnBrk="1" hangingPunct="1"/>
            <a:r>
              <a:rPr lang="en-GB" altLang="en-US">
                <a:latin typeface="Arial" panose="020B0604020202020204" pitchFamily="34" charset="0"/>
              </a:rPr>
              <a:t>Interestingly the most common problems are found in the data link layer possible because this has the least external visibility without a protocol analyser.</a:t>
            </a:r>
          </a:p>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61279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FFCC00"/>
                </a:solidFill>
                <a:latin typeface="Arial" panose="020B0604020202020204" pitchFamily="34" charset="0"/>
              </a:defRPr>
            </a:lvl1pPr>
            <a:lvl2pPr marL="742950" indent="-285750">
              <a:defRPr sz="4000" b="1">
                <a:solidFill>
                  <a:srgbClr val="FFCC00"/>
                </a:solidFill>
                <a:latin typeface="Arial" panose="020B0604020202020204" pitchFamily="34" charset="0"/>
              </a:defRPr>
            </a:lvl2pPr>
            <a:lvl3pPr marL="1143000" indent="-228600">
              <a:defRPr sz="4000" b="1">
                <a:solidFill>
                  <a:srgbClr val="FFCC00"/>
                </a:solidFill>
                <a:latin typeface="Arial" panose="020B0604020202020204" pitchFamily="34" charset="0"/>
              </a:defRPr>
            </a:lvl3pPr>
            <a:lvl4pPr marL="1600200" indent="-228600">
              <a:defRPr sz="4000" b="1">
                <a:solidFill>
                  <a:srgbClr val="FFCC00"/>
                </a:solidFill>
                <a:latin typeface="Arial" panose="020B0604020202020204" pitchFamily="34" charset="0"/>
              </a:defRPr>
            </a:lvl4pPr>
            <a:lvl5pPr marL="2057400" indent="-228600">
              <a:defRPr sz="4000" b="1">
                <a:solidFill>
                  <a:srgbClr val="FFCC00"/>
                </a:solidFill>
                <a:latin typeface="Arial" panose="020B0604020202020204" pitchFamily="34" charset="0"/>
              </a:defRPr>
            </a:lvl5pPr>
            <a:lvl6pPr marL="2514600" indent="-228600" eaLnBrk="0" fontAlgn="base" hangingPunct="0">
              <a:spcBef>
                <a:spcPct val="0"/>
              </a:spcBef>
              <a:spcAft>
                <a:spcPct val="0"/>
              </a:spcAft>
              <a:defRPr sz="4000" b="1">
                <a:solidFill>
                  <a:srgbClr val="FFCC00"/>
                </a:solidFill>
                <a:latin typeface="Arial" panose="020B0604020202020204" pitchFamily="34" charset="0"/>
              </a:defRPr>
            </a:lvl6pPr>
            <a:lvl7pPr marL="2971800" indent="-228600" eaLnBrk="0" fontAlgn="base" hangingPunct="0">
              <a:spcBef>
                <a:spcPct val="0"/>
              </a:spcBef>
              <a:spcAft>
                <a:spcPct val="0"/>
              </a:spcAft>
              <a:defRPr sz="4000" b="1">
                <a:solidFill>
                  <a:srgbClr val="FFCC00"/>
                </a:solidFill>
                <a:latin typeface="Arial" panose="020B0604020202020204" pitchFamily="34" charset="0"/>
              </a:defRPr>
            </a:lvl7pPr>
            <a:lvl8pPr marL="3429000" indent="-228600" eaLnBrk="0" fontAlgn="base" hangingPunct="0">
              <a:spcBef>
                <a:spcPct val="0"/>
              </a:spcBef>
              <a:spcAft>
                <a:spcPct val="0"/>
              </a:spcAft>
              <a:defRPr sz="4000" b="1">
                <a:solidFill>
                  <a:srgbClr val="FFCC00"/>
                </a:solidFill>
                <a:latin typeface="Arial" panose="020B0604020202020204" pitchFamily="34" charset="0"/>
              </a:defRPr>
            </a:lvl8pPr>
            <a:lvl9pPr marL="3886200" indent="-228600" eaLnBrk="0" fontAlgn="base" hangingPunct="0">
              <a:spcBef>
                <a:spcPct val="0"/>
              </a:spcBef>
              <a:spcAft>
                <a:spcPct val="0"/>
              </a:spcAft>
              <a:defRPr sz="4000" b="1">
                <a:solidFill>
                  <a:srgbClr val="FFCC00"/>
                </a:solidFill>
                <a:latin typeface="Arial" panose="020B0604020202020204" pitchFamily="34" charset="0"/>
              </a:defRPr>
            </a:lvl9pPr>
          </a:lstStyle>
          <a:p>
            <a:fld id="{990F9F74-974C-4867-AEAE-3CE4D8A3875B}" type="slidenum">
              <a:rPr lang="en-US" altLang="en-US" sz="1200" b="0" smtClean="0">
                <a:solidFill>
                  <a:schemeClr val="tx1"/>
                </a:solidFill>
              </a:rPr>
              <a:pPr/>
              <a:t>18</a:t>
            </a:fld>
            <a:endParaRPr lang="en-US" altLang="en-US" sz="1200" b="0">
              <a:solidFill>
                <a:schemeClr val="tx1"/>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By protocol related this maps broadly onto the data link layer and transaction layers of the PCI Express specification and go down as far as link training in the physical layer.</a:t>
            </a:r>
          </a:p>
          <a:p>
            <a:pPr eaLnBrk="1" hangingPunct="1"/>
            <a:r>
              <a:rPr lang="en-GB" altLang="en-US">
                <a:latin typeface="Arial" panose="020B0604020202020204" pitchFamily="34" charset="0"/>
              </a:rPr>
              <a:t>Interestingly the most common problems are found in the data link layer possible because this has the least external visibility without a protocol analyser.</a:t>
            </a:r>
          </a:p>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191120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FFCC00"/>
                </a:solidFill>
                <a:latin typeface="Arial" panose="020B0604020202020204" pitchFamily="34" charset="0"/>
              </a:defRPr>
            </a:lvl1pPr>
            <a:lvl2pPr marL="742950" indent="-285750">
              <a:defRPr sz="4000" b="1">
                <a:solidFill>
                  <a:srgbClr val="FFCC00"/>
                </a:solidFill>
                <a:latin typeface="Arial" panose="020B0604020202020204" pitchFamily="34" charset="0"/>
              </a:defRPr>
            </a:lvl2pPr>
            <a:lvl3pPr marL="1143000" indent="-228600">
              <a:defRPr sz="4000" b="1">
                <a:solidFill>
                  <a:srgbClr val="FFCC00"/>
                </a:solidFill>
                <a:latin typeface="Arial" panose="020B0604020202020204" pitchFamily="34" charset="0"/>
              </a:defRPr>
            </a:lvl3pPr>
            <a:lvl4pPr marL="1600200" indent="-228600">
              <a:defRPr sz="4000" b="1">
                <a:solidFill>
                  <a:srgbClr val="FFCC00"/>
                </a:solidFill>
                <a:latin typeface="Arial" panose="020B0604020202020204" pitchFamily="34" charset="0"/>
              </a:defRPr>
            </a:lvl4pPr>
            <a:lvl5pPr marL="2057400" indent="-228600">
              <a:defRPr sz="4000" b="1">
                <a:solidFill>
                  <a:srgbClr val="FFCC00"/>
                </a:solidFill>
                <a:latin typeface="Arial" panose="020B0604020202020204" pitchFamily="34" charset="0"/>
              </a:defRPr>
            </a:lvl5pPr>
            <a:lvl6pPr marL="2514600" indent="-228600" eaLnBrk="0" fontAlgn="base" hangingPunct="0">
              <a:spcBef>
                <a:spcPct val="0"/>
              </a:spcBef>
              <a:spcAft>
                <a:spcPct val="0"/>
              </a:spcAft>
              <a:defRPr sz="4000" b="1">
                <a:solidFill>
                  <a:srgbClr val="FFCC00"/>
                </a:solidFill>
                <a:latin typeface="Arial" panose="020B0604020202020204" pitchFamily="34" charset="0"/>
              </a:defRPr>
            </a:lvl6pPr>
            <a:lvl7pPr marL="2971800" indent="-228600" eaLnBrk="0" fontAlgn="base" hangingPunct="0">
              <a:spcBef>
                <a:spcPct val="0"/>
              </a:spcBef>
              <a:spcAft>
                <a:spcPct val="0"/>
              </a:spcAft>
              <a:defRPr sz="4000" b="1">
                <a:solidFill>
                  <a:srgbClr val="FFCC00"/>
                </a:solidFill>
                <a:latin typeface="Arial" panose="020B0604020202020204" pitchFamily="34" charset="0"/>
              </a:defRPr>
            </a:lvl7pPr>
            <a:lvl8pPr marL="3429000" indent="-228600" eaLnBrk="0" fontAlgn="base" hangingPunct="0">
              <a:spcBef>
                <a:spcPct val="0"/>
              </a:spcBef>
              <a:spcAft>
                <a:spcPct val="0"/>
              </a:spcAft>
              <a:defRPr sz="4000" b="1">
                <a:solidFill>
                  <a:srgbClr val="FFCC00"/>
                </a:solidFill>
                <a:latin typeface="Arial" panose="020B0604020202020204" pitchFamily="34" charset="0"/>
              </a:defRPr>
            </a:lvl8pPr>
            <a:lvl9pPr marL="3886200" indent="-228600" eaLnBrk="0" fontAlgn="base" hangingPunct="0">
              <a:spcBef>
                <a:spcPct val="0"/>
              </a:spcBef>
              <a:spcAft>
                <a:spcPct val="0"/>
              </a:spcAft>
              <a:defRPr sz="4000" b="1">
                <a:solidFill>
                  <a:srgbClr val="FFCC00"/>
                </a:solidFill>
                <a:latin typeface="Arial" panose="020B0604020202020204" pitchFamily="34" charset="0"/>
              </a:defRPr>
            </a:lvl9pPr>
          </a:lstStyle>
          <a:p>
            <a:r>
              <a:rPr lang="en-GB" altLang="en-US" sz="1200" b="0">
                <a:solidFill>
                  <a:schemeClr val="tx1"/>
                </a:solidFill>
              </a:rPr>
              <a:t>Confidential</a:t>
            </a:r>
          </a:p>
        </p:txBody>
      </p:sp>
      <p:sp>
        <p:nvSpPr>
          <p:cNvPr id="225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FFCC00"/>
                </a:solidFill>
                <a:latin typeface="Arial" panose="020B0604020202020204" pitchFamily="34" charset="0"/>
              </a:defRPr>
            </a:lvl1pPr>
            <a:lvl2pPr marL="742950" indent="-285750">
              <a:defRPr sz="4000" b="1">
                <a:solidFill>
                  <a:srgbClr val="FFCC00"/>
                </a:solidFill>
                <a:latin typeface="Arial" panose="020B0604020202020204" pitchFamily="34" charset="0"/>
              </a:defRPr>
            </a:lvl2pPr>
            <a:lvl3pPr marL="1143000" indent="-228600">
              <a:defRPr sz="4000" b="1">
                <a:solidFill>
                  <a:srgbClr val="FFCC00"/>
                </a:solidFill>
                <a:latin typeface="Arial" panose="020B0604020202020204" pitchFamily="34" charset="0"/>
              </a:defRPr>
            </a:lvl3pPr>
            <a:lvl4pPr marL="1600200" indent="-228600">
              <a:defRPr sz="4000" b="1">
                <a:solidFill>
                  <a:srgbClr val="FFCC00"/>
                </a:solidFill>
                <a:latin typeface="Arial" panose="020B0604020202020204" pitchFamily="34" charset="0"/>
              </a:defRPr>
            </a:lvl4pPr>
            <a:lvl5pPr marL="2057400" indent="-228600">
              <a:defRPr sz="4000" b="1">
                <a:solidFill>
                  <a:srgbClr val="FFCC00"/>
                </a:solidFill>
                <a:latin typeface="Arial" panose="020B0604020202020204" pitchFamily="34" charset="0"/>
              </a:defRPr>
            </a:lvl5pPr>
            <a:lvl6pPr marL="2514600" indent="-228600" eaLnBrk="0" fontAlgn="base" hangingPunct="0">
              <a:spcBef>
                <a:spcPct val="0"/>
              </a:spcBef>
              <a:spcAft>
                <a:spcPct val="0"/>
              </a:spcAft>
              <a:defRPr sz="4000" b="1">
                <a:solidFill>
                  <a:srgbClr val="FFCC00"/>
                </a:solidFill>
                <a:latin typeface="Arial" panose="020B0604020202020204" pitchFamily="34" charset="0"/>
              </a:defRPr>
            </a:lvl6pPr>
            <a:lvl7pPr marL="2971800" indent="-228600" eaLnBrk="0" fontAlgn="base" hangingPunct="0">
              <a:spcBef>
                <a:spcPct val="0"/>
              </a:spcBef>
              <a:spcAft>
                <a:spcPct val="0"/>
              </a:spcAft>
              <a:defRPr sz="4000" b="1">
                <a:solidFill>
                  <a:srgbClr val="FFCC00"/>
                </a:solidFill>
                <a:latin typeface="Arial" panose="020B0604020202020204" pitchFamily="34" charset="0"/>
              </a:defRPr>
            </a:lvl7pPr>
            <a:lvl8pPr marL="3429000" indent="-228600" eaLnBrk="0" fontAlgn="base" hangingPunct="0">
              <a:spcBef>
                <a:spcPct val="0"/>
              </a:spcBef>
              <a:spcAft>
                <a:spcPct val="0"/>
              </a:spcAft>
              <a:defRPr sz="4000" b="1">
                <a:solidFill>
                  <a:srgbClr val="FFCC00"/>
                </a:solidFill>
                <a:latin typeface="Arial" panose="020B0604020202020204" pitchFamily="34" charset="0"/>
              </a:defRPr>
            </a:lvl8pPr>
            <a:lvl9pPr marL="3886200" indent="-228600" eaLnBrk="0" fontAlgn="base" hangingPunct="0">
              <a:spcBef>
                <a:spcPct val="0"/>
              </a:spcBef>
              <a:spcAft>
                <a:spcPct val="0"/>
              </a:spcAft>
              <a:defRPr sz="4000" b="1">
                <a:solidFill>
                  <a:srgbClr val="FFCC00"/>
                </a:solidFill>
                <a:latin typeface="Arial" panose="020B0604020202020204" pitchFamily="34" charset="0"/>
              </a:defRPr>
            </a:lvl9pPr>
          </a:lstStyle>
          <a:p>
            <a:fld id="{A09E83F1-CE19-4B71-B712-D1B34B9D33E0}" type="datetime6">
              <a:rPr lang="en-GB" altLang="en-US" sz="1200" b="0" smtClean="0">
                <a:solidFill>
                  <a:schemeClr val="tx1"/>
                </a:solidFill>
              </a:rPr>
              <a:pPr/>
              <a:t>July 17</a:t>
            </a:fld>
            <a:endParaRPr lang="en-GB" altLang="en-US" sz="1200" b="0">
              <a:solidFill>
                <a:schemeClr val="tx1"/>
              </a:solidFill>
            </a:endParaRPr>
          </a:p>
        </p:txBody>
      </p:sp>
      <p:sp>
        <p:nvSpPr>
          <p:cNvPr id="225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FFCC00"/>
                </a:solidFill>
                <a:latin typeface="Arial" panose="020B0604020202020204" pitchFamily="34" charset="0"/>
              </a:defRPr>
            </a:lvl1pPr>
            <a:lvl2pPr marL="742950" indent="-285750">
              <a:defRPr sz="4000" b="1">
                <a:solidFill>
                  <a:srgbClr val="FFCC00"/>
                </a:solidFill>
                <a:latin typeface="Arial" panose="020B0604020202020204" pitchFamily="34" charset="0"/>
              </a:defRPr>
            </a:lvl2pPr>
            <a:lvl3pPr marL="1143000" indent="-228600">
              <a:defRPr sz="4000" b="1">
                <a:solidFill>
                  <a:srgbClr val="FFCC00"/>
                </a:solidFill>
                <a:latin typeface="Arial" panose="020B0604020202020204" pitchFamily="34" charset="0"/>
              </a:defRPr>
            </a:lvl3pPr>
            <a:lvl4pPr marL="1600200" indent="-228600">
              <a:defRPr sz="4000" b="1">
                <a:solidFill>
                  <a:srgbClr val="FFCC00"/>
                </a:solidFill>
                <a:latin typeface="Arial" panose="020B0604020202020204" pitchFamily="34" charset="0"/>
              </a:defRPr>
            </a:lvl4pPr>
            <a:lvl5pPr marL="2057400" indent="-228600">
              <a:defRPr sz="4000" b="1">
                <a:solidFill>
                  <a:srgbClr val="FFCC00"/>
                </a:solidFill>
                <a:latin typeface="Arial" panose="020B0604020202020204" pitchFamily="34" charset="0"/>
              </a:defRPr>
            </a:lvl5pPr>
            <a:lvl6pPr marL="2514600" indent="-228600" eaLnBrk="0" fontAlgn="base" hangingPunct="0">
              <a:spcBef>
                <a:spcPct val="0"/>
              </a:spcBef>
              <a:spcAft>
                <a:spcPct val="0"/>
              </a:spcAft>
              <a:defRPr sz="4000" b="1">
                <a:solidFill>
                  <a:srgbClr val="FFCC00"/>
                </a:solidFill>
                <a:latin typeface="Arial" panose="020B0604020202020204" pitchFamily="34" charset="0"/>
              </a:defRPr>
            </a:lvl6pPr>
            <a:lvl7pPr marL="2971800" indent="-228600" eaLnBrk="0" fontAlgn="base" hangingPunct="0">
              <a:spcBef>
                <a:spcPct val="0"/>
              </a:spcBef>
              <a:spcAft>
                <a:spcPct val="0"/>
              </a:spcAft>
              <a:defRPr sz="4000" b="1">
                <a:solidFill>
                  <a:srgbClr val="FFCC00"/>
                </a:solidFill>
                <a:latin typeface="Arial" panose="020B0604020202020204" pitchFamily="34" charset="0"/>
              </a:defRPr>
            </a:lvl7pPr>
            <a:lvl8pPr marL="3429000" indent="-228600" eaLnBrk="0" fontAlgn="base" hangingPunct="0">
              <a:spcBef>
                <a:spcPct val="0"/>
              </a:spcBef>
              <a:spcAft>
                <a:spcPct val="0"/>
              </a:spcAft>
              <a:defRPr sz="4000" b="1">
                <a:solidFill>
                  <a:srgbClr val="FFCC00"/>
                </a:solidFill>
                <a:latin typeface="Arial" panose="020B0604020202020204" pitchFamily="34" charset="0"/>
              </a:defRPr>
            </a:lvl8pPr>
            <a:lvl9pPr marL="3886200" indent="-228600" eaLnBrk="0" fontAlgn="base" hangingPunct="0">
              <a:spcBef>
                <a:spcPct val="0"/>
              </a:spcBef>
              <a:spcAft>
                <a:spcPct val="0"/>
              </a:spcAft>
              <a:defRPr sz="4000" b="1">
                <a:solidFill>
                  <a:srgbClr val="FFCC00"/>
                </a:solidFill>
                <a:latin typeface="Arial" panose="020B0604020202020204" pitchFamily="34" charset="0"/>
              </a:defRPr>
            </a:lvl9pPr>
          </a:lstStyle>
          <a:p>
            <a:r>
              <a:rPr lang="en-GB" altLang="en-US" sz="1200" b="0">
                <a:solidFill>
                  <a:schemeClr val="tx1"/>
                </a:solidFill>
              </a:rPr>
              <a:t>LeCroy Seminar Tour 2005</a:t>
            </a:r>
          </a:p>
        </p:txBody>
      </p:sp>
      <p:sp>
        <p:nvSpPr>
          <p:cNvPr id="225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FFCC00"/>
                </a:solidFill>
                <a:latin typeface="Arial" panose="020B0604020202020204" pitchFamily="34" charset="0"/>
              </a:defRPr>
            </a:lvl1pPr>
            <a:lvl2pPr marL="742950" indent="-285750">
              <a:defRPr sz="4000" b="1">
                <a:solidFill>
                  <a:srgbClr val="FFCC00"/>
                </a:solidFill>
                <a:latin typeface="Arial" panose="020B0604020202020204" pitchFamily="34" charset="0"/>
              </a:defRPr>
            </a:lvl2pPr>
            <a:lvl3pPr marL="1143000" indent="-228600">
              <a:defRPr sz="4000" b="1">
                <a:solidFill>
                  <a:srgbClr val="FFCC00"/>
                </a:solidFill>
                <a:latin typeface="Arial" panose="020B0604020202020204" pitchFamily="34" charset="0"/>
              </a:defRPr>
            </a:lvl3pPr>
            <a:lvl4pPr marL="1600200" indent="-228600">
              <a:defRPr sz="4000" b="1">
                <a:solidFill>
                  <a:srgbClr val="FFCC00"/>
                </a:solidFill>
                <a:latin typeface="Arial" panose="020B0604020202020204" pitchFamily="34" charset="0"/>
              </a:defRPr>
            </a:lvl4pPr>
            <a:lvl5pPr marL="2057400" indent="-228600">
              <a:defRPr sz="4000" b="1">
                <a:solidFill>
                  <a:srgbClr val="FFCC00"/>
                </a:solidFill>
                <a:latin typeface="Arial" panose="020B0604020202020204" pitchFamily="34" charset="0"/>
              </a:defRPr>
            </a:lvl5pPr>
            <a:lvl6pPr marL="2514600" indent="-228600" eaLnBrk="0" fontAlgn="base" hangingPunct="0">
              <a:spcBef>
                <a:spcPct val="0"/>
              </a:spcBef>
              <a:spcAft>
                <a:spcPct val="0"/>
              </a:spcAft>
              <a:defRPr sz="4000" b="1">
                <a:solidFill>
                  <a:srgbClr val="FFCC00"/>
                </a:solidFill>
                <a:latin typeface="Arial" panose="020B0604020202020204" pitchFamily="34" charset="0"/>
              </a:defRPr>
            </a:lvl6pPr>
            <a:lvl7pPr marL="2971800" indent="-228600" eaLnBrk="0" fontAlgn="base" hangingPunct="0">
              <a:spcBef>
                <a:spcPct val="0"/>
              </a:spcBef>
              <a:spcAft>
                <a:spcPct val="0"/>
              </a:spcAft>
              <a:defRPr sz="4000" b="1">
                <a:solidFill>
                  <a:srgbClr val="FFCC00"/>
                </a:solidFill>
                <a:latin typeface="Arial" panose="020B0604020202020204" pitchFamily="34" charset="0"/>
              </a:defRPr>
            </a:lvl7pPr>
            <a:lvl8pPr marL="3429000" indent="-228600" eaLnBrk="0" fontAlgn="base" hangingPunct="0">
              <a:spcBef>
                <a:spcPct val="0"/>
              </a:spcBef>
              <a:spcAft>
                <a:spcPct val="0"/>
              </a:spcAft>
              <a:defRPr sz="4000" b="1">
                <a:solidFill>
                  <a:srgbClr val="FFCC00"/>
                </a:solidFill>
                <a:latin typeface="Arial" panose="020B0604020202020204" pitchFamily="34" charset="0"/>
              </a:defRPr>
            </a:lvl8pPr>
            <a:lvl9pPr marL="3886200" indent="-228600" eaLnBrk="0" fontAlgn="base" hangingPunct="0">
              <a:spcBef>
                <a:spcPct val="0"/>
              </a:spcBef>
              <a:spcAft>
                <a:spcPct val="0"/>
              </a:spcAft>
              <a:defRPr sz="4000" b="1">
                <a:solidFill>
                  <a:srgbClr val="FFCC00"/>
                </a:solidFill>
                <a:latin typeface="Arial" panose="020B0604020202020204" pitchFamily="34" charset="0"/>
              </a:defRPr>
            </a:lvl9pPr>
          </a:lstStyle>
          <a:p>
            <a:fld id="{02ED5483-B9C4-4A04-BCAF-8904F57DB724}" type="slidenum">
              <a:rPr lang="en-GB" altLang="en-US" sz="1200" b="0" smtClean="0">
                <a:solidFill>
                  <a:schemeClr val="tx1"/>
                </a:solidFill>
              </a:rPr>
              <a:pPr/>
              <a:t>20</a:t>
            </a:fld>
            <a:endParaRPr lang="en-GB" altLang="en-US" sz="1200" b="0">
              <a:solidFill>
                <a:schemeClr val="tx1"/>
              </a:solidFill>
            </a:endParaRPr>
          </a:p>
        </p:txBody>
      </p:sp>
      <p:sp>
        <p:nvSpPr>
          <p:cNvPr id="22534" name="Rectangle 2"/>
          <p:cNvSpPr>
            <a:spLocks noGrp="1" noRot="1" noChangeAspect="1" noChangeArrowheads="1" noTextEdit="1"/>
          </p:cNvSpPr>
          <p:nvPr>
            <p:ph type="sldImg"/>
          </p:nvPr>
        </p:nvSpPr>
        <p:spPr>
          <a:xfrm>
            <a:off x="139700" y="768350"/>
            <a:ext cx="6819900" cy="38369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The problem of observing and following traffic with a non-dedicated instrument becomes even more complex when multiple asynchronous serial channels are aggregated to form a higher bandwidth link. Each additional link has its own independent scrambler and encoder which increases the complexity of tracking the link activity and displaying it in some useable way to the user.</a:t>
            </a:r>
          </a:p>
          <a:p>
            <a:endParaRPr lang="en-GB" altLang="en-US">
              <a:latin typeface="Arial" panose="020B0604020202020204" pitchFamily="34" charset="0"/>
            </a:endParaRPr>
          </a:p>
          <a:p>
            <a:r>
              <a:rPr lang="en-GB" altLang="en-US">
                <a:latin typeface="Arial" panose="020B0604020202020204" pitchFamily="34" charset="0"/>
              </a:rPr>
              <a:t>Protocols like PCI-Express and Infiniband stripe the data across the links – each successive byte goes down a separate physical link, therefore the user or analyser must correlate and recombine the links to view useful information. If only one link was observed then no meaningful information could be recovered</a:t>
            </a:r>
          </a:p>
          <a:p>
            <a:endParaRPr lang="en-GB" altLang="en-US">
              <a:latin typeface="Arial" panose="020B0604020202020204" pitchFamily="34" charset="0"/>
            </a:endParaRPr>
          </a:p>
        </p:txBody>
      </p:sp>
    </p:spTree>
    <p:extLst>
      <p:ext uri="{BB962C8B-B14F-4D97-AF65-F5344CB8AC3E}">
        <p14:creationId xmlns:p14="http://schemas.microsoft.com/office/powerpoint/2010/main" val="3584792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3AF5402-9A14-4F90-81B1-F8B4A0CF625F}" type="slidenum">
              <a:rPr lang="en-US" smtClean="0">
                <a:latin typeface="Arial" charset="0"/>
              </a:rPr>
              <a:pPr/>
              <a:t>25</a:t>
            </a:fld>
            <a:endParaRPr lang="en-US">
              <a:latin typeface="Arial" charset="0"/>
            </a:endParaRPr>
          </a:p>
        </p:txBody>
      </p:sp>
      <p:sp>
        <p:nvSpPr>
          <p:cNvPr id="100355" name="Rectangle 1026"/>
          <p:cNvSpPr>
            <a:spLocks noGrp="1" noRot="1" noChangeAspect="1" noChangeArrowheads="1" noTextEdit="1"/>
          </p:cNvSpPr>
          <p:nvPr>
            <p:ph type="sldImg"/>
          </p:nvPr>
        </p:nvSpPr>
        <p:spPr>
          <a:xfrm>
            <a:off x="139700" y="768350"/>
            <a:ext cx="6823075" cy="3838575"/>
          </a:xfrm>
          <a:solidFill>
            <a:srgbClr val="FFFFFF"/>
          </a:solidFill>
          <a:ln/>
        </p:spPr>
      </p:sp>
      <p:sp>
        <p:nvSpPr>
          <p:cNvPr id="424963" name="Rectangle 1027"/>
          <p:cNvSpPr>
            <a:spLocks noGrp="1" noChangeArrowheads="1"/>
          </p:cNvSpPr>
          <p:nvPr>
            <p:ph type="body" idx="1"/>
          </p:nvPr>
        </p:nvSpPr>
        <p:spPr>
          <a:xfrm>
            <a:off x="945958" y="4863474"/>
            <a:ext cx="5207386" cy="4602869"/>
          </a:xfrm>
          <a:solidFill>
            <a:srgbClr val="FFFFFF"/>
          </a:solidFill>
          <a:ln>
            <a:solidFill>
              <a:srgbClr val="000000"/>
            </a:solidFill>
          </a:ln>
        </p:spPr>
        <p:txBody>
          <a:bodyPr lIns="99525" tIns="49764" rIns="99525" bIns="49764"/>
          <a:lstStyle/>
          <a:p>
            <a:pPr>
              <a:spcBef>
                <a:spcPts val="512"/>
              </a:spcBef>
              <a:spcAft>
                <a:spcPts val="512"/>
              </a:spcAft>
              <a:defRPr/>
            </a:pPr>
            <a:r>
              <a:rPr lang="en-US" sz="1100" dirty="0">
                <a:effectLst>
                  <a:outerShdw blurRad="38100" dist="38100" dir="2700000" algn="tl">
                    <a:srgbClr val="C0C0C0"/>
                  </a:outerShdw>
                </a:effectLst>
              </a:rPr>
              <a:t>Protocol Analyzers are not the only tool needed to design, debug and validate communication systems, in-fact, If you are working on the mechanical layer or most of the physical layer, a protocol analyzer is the wrong tool and what you really need to do your job would be a good oscilloscope.  But if you’re interested in or working anywhere from the top of the physical layer all the way through the software application itself, then a protocol analyzer is exactly the tool you need to effectively do your job.</a:t>
            </a:r>
          </a:p>
          <a:p>
            <a:pPr>
              <a:spcBef>
                <a:spcPts val="512"/>
              </a:spcBef>
              <a:spcAft>
                <a:spcPts val="512"/>
              </a:spcAft>
              <a:defRPr/>
            </a:pPr>
            <a:endParaRPr lang="en-US" sz="1100" dirty="0">
              <a:effectLst>
                <a:outerShdw blurRad="38100" dist="38100" dir="2700000" algn="tl">
                  <a:srgbClr val="C0C0C0"/>
                </a:outerShdw>
              </a:effectLst>
            </a:endParaRPr>
          </a:p>
          <a:p>
            <a:pPr>
              <a:spcBef>
                <a:spcPts val="512"/>
              </a:spcBef>
              <a:spcAft>
                <a:spcPts val="512"/>
              </a:spcAft>
              <a:defRPr/>
            </a:pPr>
            <a:r>
              <a:rPr lang="en-US" sz="1100" dirty="0">
                <a:effectLst>
                  <a:outerShdw blurRad="38100" dist="38100" dir="2700000" algn="tl">
                    <a:srgbClr val="C0C0C0"/>
                  </a:outerShdw>
                </a:effectLst>
              </a:rPr>
              <a:t>To try to design, debug or validate in these area’s, without a protocol analyzer, would be like trying to build a house with your eyes closed.  It can be done but not without delay’s and the end result would be questionable and you could guarantee that there would be many hidden flaws.</a:t>
            </a:r>
            <a:endParaRPr lang="en-US" sz="2900" dirty="0">
              <a:solidFill>
                <a:srgbClr val="2D6BA3"/>
              </a:solidFill>
              <a:effectLst>
                <a:outerShdw blurRad="38100" dist="38100" dir="2700000" algn="tl">
                  <a:srgbClr val="C0C0C0"/>
                </a:outerShdw>
              </a:effectLst>
            </a:endParaRPr>
          </a:p>
        </p:txBody>
      </p:sp>
    </p:spTree>
    <p:extLst>
      <p:ext uri="{BB962C8B-B14F-4D97-AF65-F5344CB8AC3E}">
        <p14:creationId xmlns:p14="http://schemas.microsoft.com/office/powerpoint/2010/main" val="3036221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FFCC00"/>
                </a:solidFill>
                <a:latin typeface="Arial" panose="020B0604020202020204" pitchFamily="34" charset="0"/>
              </a:defRPr>
            </a:lvl1pPr>
            <a:lvl2pPr marL="742950" indent="-285750">
              <a:defRPr sz="4000" b="1">
                <a:solidFill>
                  <a:srgbClr val="FFCC00"/>
                </a:solidFill>
                <a:latin typeface="Arial" panose="020B0604020202020204" pitchFamily="34" charset="0"/>
              </a:defRPr>
            </a:lvl2pPr>
            <a:lvl3pPr marL="1143000" indent="-228600">
              <a:defRPr sz="4000" b="1">
                <a:solidFill>
                  <a:srgbClr val="FFCC00"/>
                </a:solidFill>
                <a:latin typeface="Arial" panose="020B0604020202020204" pitchFamily="34" charset="0"/>
              </a:defRPr>
            </a:lvl3pPr>
            <a:lvl4pPr marL="1600200" indent="-228600">
              <a:defRPr sz="4000" b="1">
                <a:solidFill>
                  <a:srgbClr val="FFCC00"/>
                </a:solidFill>
                <a:latin typeface="Arial" panose="020B0604020202020204" pitchFamily="34" charset="0"/>
              </a:defRPr>
            </a:lvl4pPr>
            <a:lvl5pPr marL="2057400" indent="-228600">
              <a:defRPr sz="4000" b="1">
                <a:solidFill>
                  <a:srgbClr val="FFCC00"/>
                </a:solidFill>
                <a:latin typeface="Arial" panose="020B0604020202020204" pitchFamily="34" charset="0"/>
              </a:defRPr>
            </a:lvl5pPr>
            <a:lvl6pPr marL="2514600" indent="-228600" eaLnBrk="0" fontAlgn="base" hangingPunct="0">
              <a:spcBef>
                <a:spcPct val="0"/>
              </a:spcBef>
              <a:spcAft>
                <a:spcPct val="0"/>
              </a:spcAft>
              <a:defRPr sz="4000" b="1">
                <a:solidFill>
                  <a:srgbClr val="FFCC00"/>
                </a:solidFill>
                <a:latin typeface="Arial" panose="020B0604020202020204" pitchFamily="34" charset="0"/>
              </a:defRPr>
            </a:lvl6pPr>
            <a:lvl7pPr marL="2971800" indent="-228600" eaLnBrk="0" fontAlgn="base" hangingPunct="0">
              <a:spcBef>
                <a:spcPct val="0"/>
              </a:spcBef>
              <a:spcAft>
                <a:spcPct val="0"/>
              </a:spcAft>
              <a:defRPr sz="4000" b="1">
                <a:solidFill>
                  <a:srgbClr val="FFCC00"/>
                </a:solidFill>
                <a:latin typeface="Arial" panose="020B0604020202020204" pitchFamily="34" charset="0"/>
              </a:defRPr>
            </a:lvl7pPr>
            <a:lvl8pPr marL="3429000" indent="-228600" eaLnBrk="0" fontAlgn="base" hangingPunct="0">
              <a:spcBef>
                <a:spcPct val="0"/>
              </a:spcBef>
              <a:spcAft>
                <a:spcPct val="0"/>
              </a:spcAft>
              <a:defRPr sz="4000" b="1">
                <a:solidFill>
                  <a:srgbClr val="FFCC00"/>
                </a:solidFill>
                <a:latin typeface="Arial" panose="020B0604020202020204" pitchFamily="34" charset="0"/>
              </a:defRPr>
            </a:lvl8pPr>
            <a:lvl9pPr marL="3886200" indent="-228600" eaLnBrk="0" fontAlgn="base" hangingPunct="0">
              <a:spcBef>
                <a:spcPct val="0"/>
              </a:spcBef>
              <a:spcAft>
                <a:spcPct val="0"/>
              </a:spcAft>
              <a:defRPr sz="4000" b="1">
                <a:solidFill>
                  <a:srgbClr val="FFCC00"/>
                </a:solidFill>
                <a:latin typeface="Arial" panose="020B0604020202020204" pitchFamily="34" charset="0"/>
              </a:defRPr>
            </a:lvl9pPr>
          </a:lstStyle>
          <a:p>
            <a:fld id="{DF2FD2C5-EAD5-49E8-9D67-C729844E5D9D}" type="slidenum">
              <a:rPr lang="en-US" altLang="en-US" sz="1200" b="0" smtClean="0">
                <a:solidFill>
                  <a:schemeClr val="tx1"/>
                </a:solidFill>
              </a:rPr>
              <a:pPr/>
              <a:t>27</a:t>
            </a:fld>
            <a:endParaRPr lang="en-US" altLang="en-US" sz="1200" b="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rPr>
              <a:t>By protocol related this maps broadly onto the data link layer and transaction layers of the PCI Express specification and go down as far as link training in the physical layer.</a:t>
            </a:r>
          </a:p>
          <a:p>
            <a:pPr eaLnBrk="1" hangingPunct="1"/>
            <a:r>
              <a:rPr lang="en-GB" altLang="en-US" dirty="0">
                <a:latin typeface="Arial" panose="020B0604020202020204" pitchFamily="34" charset="0"/>
              </a:rPr>
              <a:t>Interestingly the most common problems are found in the data link layer possible because this has the least external visibility without a protocol analyser.</a:t>
            </a:r>
          </a:p>
          <a:p>
            <a:pPr eaLnBrk="1" hangingPunct="1"/>
            <a:endParaRPr lang="en-GB" altLang="en-US" dirty="0">
              <a:latin typeface="Arial" panose="020B0604020202020204" pitchFamily="34" charset="0"/>
            </a:endParaRPr>
          </a:p>
        </p:txBody>
      </p:sp>
    </p:spTree>
    <p:extLst>
      <p:ext uri="{BB962C8B-B14F-4D97-AF65-F5344CB8AC3E}">
        <p14:creationId xmlns:p14="http://schemas.microsoft.com/office/powerpoint/2010/main" val="869605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b="1">
                <a:solidFill>
                  <a:srgbClr val="FFCC00"/>
                </a:solidFill>
                <a:latin typeface="Arial" panose="020B0604020202020204" pitchFamily="34" charset="0"/>
              </a:defRPr>
            </a:lvl1pPr>
            <a:lvl2pPr marL="789682" indent="-303724">
              <a:defRPr sz="4300" b="1">
                <a:solidFill>
                  <a:srgbClr val="FFCC00"/>
                </a:solidFill>
                <a:latin typeface="Arial" panose="020B0604020202020204" pitchFamily="34" charset="0"/>
              </a:defRPr>
            </a:lvl2pPr>
            <a:lvl3pPr marL="1214895" indent="-242979">
              <a:defRPr sz="4300" b="1">
                <a:solidFill>
                  <a:srgbClr val="FFCC00"/>
                </a:solidFill>
                <a:latin typeface="Arial" panose="020B0604020202020204" pitchFamily="34" charset="0"/>
              </a:defRPr>
            </a:lvl3pPr>
            <a:lvl4pPr marL="1700853" indent="-242979">
              <a:defRPr sz="4300" b="1">
                <a:solidFill>
                  <a:srgbClr val="FFCC00"/>
                </a:solidFill>
                <a:latin typeface="Arial" panose="020B0604020202020204" pitchFamily="34" charset="0"/>
              </a:defRPr>
            </a:lvl4pPr>
            <a:lvl5pPr marL="2186810" indent="-242979">
              <a:defRPr sz="4300" b="1">
                <a:solidFill>
                  <a:srgbClr val="FFCC00"/>
                </a:solidFill>
                <a:latin typeface="Arial" panose="020B0604020202020204" pitchFamily="34" charset="0"/>
              </a:defRPr>
            </a:lvl5pPr>
            <a:lvl6pPr marL="2672768" indent="-242979" eaLnBrk="0" fontAlgn="base" hangingPunct="0">
              <a:spcBef>
                <a:spcPct val="0"/>
              </a:spcBef>
              <a:spcAft>
                <a:spcPct val="0"/>
              </a:spcAft>
              <a:defRPr sz="4300" b="1">
                <a:solidFill>
                  <a:srgbClr val="FFCC00"/>
                </a:solidFill>
                <a:latin typeface="Arial" panose="020B0604020202020204" pitchFamily="34" charset="0"/>
              </a:defRPr>
            </a:lvl6pPr>
            <a:lvl7pPr marL="3158726" indent="-242979" eaLnBrk="0" fontAlgn="base" hangingPunct="0">
              <a:spcBef>
                <a:spcPct val="0"/>
              </a:spcBef>
              <a:spcAft>
                <a:spcPct val="0"/>
              </a:spcAft>
              <a:defRPr sz="4300" b="1">
                <a:solidFill>
                  <a:srgbClr val="FFCC00"/>
                </a:solidFill>
                <a:latin typeface="Arial" panose="020B0604020202020204" pitchFamily="34" charset="0"/>
              </a:defRPr>
            </a:lvl7pPr>
            <a:lvl8pPr marL="3644684" indent="-242979" eaLnBrk="0" fontAlgn="base" hangingPunct="0">
              <a:spcBef>
                <a:spcPct val="0"/>
              </a:spcBef>
              <a:spcAft>
                <a:spcPct val="0"/>
              </a:spcAft>
              <a:defRPr sz="4300" b="1">
                <a:solidFill>
                  <a:srgbClr val="FFCC00"/>
                </a:solidFill>
                <a:latin typeface="Arial" panose="020B0604020202020204" pitchFamily="34" charset="0"/>
              </a:defRPr>
            </a:lvl8pPr>
            <a:lvl9pPr marL="4130642" indent="-242979" eaLnBrk="0" fontAlgn="base" hangingPunct="0">
              <a:spcBef>
                <a:spcPct val="0"/>
              </a:spcBef>
              <a:spcAft>
                <a:spcPct val="0"/>
              </a:spcAft>
              <a:defRPr sz="4300" b="1">
                <a:solidFill>
                  <a:srgbClr val="FFCC00"/>
                </a:solidFill>
                <a:latin typeface="Arial" panose="020B0604020202020204" pitchFamily="34" charset="0"/>
              </a:defRPr>
            </a:lvl9pPr>
          </a:lstStyle>
          <a:p>
            <a:fld id="{D1B90A58-14E4-486D-B8E6-5FAA0AB6D175}" type="slidenum">
              <a:rPr lang="en-US" altLang="en-US" sz="1300" b="0">
                <a:solidFill>
                  <a:schemeClr val="tx1"/>
                </a:solidFill>
              </a:rPr>
              <a:pPr/>
              <a:t>28</a:t>
            </a:fld>
            <a:endParaRPr lang="en-US" altLang="en-US" sz="1300" b="0">
              <a:solidFill>
                <a:schemeClr val="tx1"/>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By protocol related this maps broadly onto the data link layer and transaction layers of the PCI Express specification and go down as far as link training in the physical layer.</a:t>
            </a:r>
          </a:p>
          <a:p>
            <a:pPr eaLnBrk="1" hangingPunct="1"/>
            <a:r>
              <a:rPr lang="en-GB" altLang="en-US">
                <a:latin typeface="Arial" panose="020B0604020202020204" pitchFamily="34" charset="0"/>
              </a:rPr>
              <a:t>Interestingly the most common problems are found in the data link layer possible because this has the least external visibility without a protocol analyser.</a:t>
            </a:r>
          </a:p>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975302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310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4180" y="715655"/>
            <a:ext cx="4815020" cy="1371599"/>
          </a:xfrm>
        </p:spPr>
        <p:txBody>
          <a:bodyPr anchor="b">
            <a:normAutofit/>
          </a:bodyPr>
          <a:lstStyle>
            <a:lvl1pPr>
              <a:defRPr sz="280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214180" y="2114550"/>
            <a:ext cx="5729420" cy="990600"/>
          </a:xfrm>
        </p:spPr>
        <p:txBody>
          <a:bodyPr>
            <a:normAutofit/>
          </a:bodyPr>
          <a:lstStyle>
            <a:lvl1pPr marL="0" indent="0" algn="l">
              <a:buNone/>
              <a:defRPr sz="2800">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Company Confidential</a:t>
            </a:r>
          </a:p>
        </p:txBody>
      </p:sp>
      <p:sp>
        <p:nvSpPr>
          <p:cNvPr id="6" name="Slide Number Placeholder 5"/>
          <p:cNvSpPr>
            <a:spLocks noGrp="1"/>
          </p:cNvSpPr>
          <p:nvPr>
            <p:ph type="sldNum" sz="quarter" idx="12"/>
          </p:nvPr>
        </p:nvSpPr>
        <p:spPr/>
        <p:txBody>
          <a:bodyPr/>
          <a:lstStyle/>
          <a:p>
            <a:fld id="{4794BD00-81AE-4423-9DD6-1743AD37DB08}" type="slidenum">
              <a:rPr lang="en-US" smtClean="0"/>
              <a:pPr/>
              <a:t>‹#›</a:t>
            </a:fld>
            <a:endParaRPr lang="en-US"/>
          </a:p>
        </p:txBody>
      </p:sp>
      <p:pic>
        <p:nvPicPr>
          <p:cNvPr id="8" name="Picture 7" descr="TLec-C-1_100k.png"/>
          <p:cNvPicPr>
            <a:picLocks noChangeAspect="1"/>
          </p:cNvPicPr>
          <p:nvPr userDrawn="1"/>
        </p:nvPicPr>
        <p:blipFill>
          <a:blip r:embed="rId2" cstate="print"/>
          <a:stretch>
            <a:fillRect/>
          </a:stretch>
        </p:blipFill>
        <p:spPr>
          <a:xfrm>
            <a:off x="214180" y="3257550"/>
            <a:ext cx="3466068" cy="547432"/>
          </a:xfrm>
          <a:prstGeom prst="rect">
            <a:avLst/>
          </a:prstGeom>
        </p:spPr>
      </p:pic>
    </p:spTree>
    <p:extLst>
      <p:ext uri="{BB962C8B-B14F-4D97-AF65-F5344CB8AC3E}">
        <p14:creationId xmlns:p14="http://schemas.microsoft.com/office/powerpoint/2010/main" val="102222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20015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20015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7119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Company Confidential</a:t>
            </a:r>
          </a:p>
        </p:txBody>
      </p:sp>
      <p:sp>
        <p:nvSpPr>
          <p:cNvPr id="4" name="Slide Number Placeholder 3"/>
          <p:cNvSpPr>
            <a:spLocks noGrp="1"/>
          </p:cNvSpPr>
          <p:nvPr>
            <p:ph type="sldNum" sz="quarter" idx="12"/>
          </p:nvPr>
        </p:nvSpPr>
        <p:spPr/>
        <p:txBody>
          <a:bodyPr/>
          <a:lstStyle>
            <a:lvl1pPr>
              <a:defRPr/>
            </a:lvl1pPr>
          </a:lstStyle>
          <a:p>
            <a:fld id="{026FDA74-5F0F-4F3D-9EEE-462F6CE887B6}" type="slidenum">
              <a:rPr lang="en-US"/>
              <a:pPr/>
              <a:t>‹#›</a:t>
            </a:fld>
            <a:endParaRPr lang="en-US"/>
          </a:p>
        </p:txBody>
      </p:sp>
    </p:spTree>
    <p:extLst>
      <p:ext uri="{BB962C8B-B14F-4D97-AF65-F5344CB8AC3E}">
        <p14:creationId xmlns:p14="http://schemas.microsoft.com/office/powerpoint/2010/main" val="3088502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
            <a:ext cx="8610600" cy="4572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Company Confidential</a:t>
            </a:r>
          </a:p>
        </p:txBody>
      </p:sp>
      <p:sp>
        <p:nvSpPr>
          <p:cNvPr id="6" name="Slide Number Placeholder 5"/>
          <p:cNvSpPr>
            <a:spLocks noGrp="1"/>
          </p:cNvSpPr>
          <p:nvPr>
            <p:ph type="sldNum" sz="quarter" idx="12"/>
          </p:nvPr>
        </p:nvSpPr>
        <p:spPr/>
        <p:txBody>
          <a:bodyPr/>
          <a:lstStyle/>
          <a:p>
            <a:fld id="{4794BD00-81AE-4423-9DD6-1743AD37DB08}" type="slidenum">
              <a:rPr lang="en-US" smtClean="0"/>
              <a:pPr/>
              <a:t>‹#›</a:t>
            </a:fld>
            <a:endParaRPr lang="en-US"/>
          </a:p>
        </p:txBody>
      </p:sp>
    </p:spTree>
    <p:extLst>
      <p:ext uri="{BB962C8B-B14F-4D97-AF65-F5344CB8AC3E}">
        <p14:creationId xmlns:p14="http://schemas.microsoft.com/office/powerpoint/2010/main" val="269936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Company Confidential</a:t>
            </a:r>
            <a:endParaRPr lang="en-US" dirty="0"/>
          </a:p>
        </p:txBody>
      </p:sp>
      <p:sp>
        <p:nvSpPr>
          <p:cNvPr id="6" name="Slide Number Placeholder 5"/>
          <p:cNvSpPr>
            <a:spLocks noGrp="1"/>
          </p:cNvSpPr>
          <p:nvPr>
            <p:ph type="sldNum" sz="quarter" idx="12"/>
          </p:nvPr>
        </p:nvSpPr>
        <p:spPr/>
        <p:txBody>
          <a:bodyPr/>
          <a:lstStyle/>
          <a:p>
            <a:fld id="{4794BD00-81AE-4423-9DD6-1743AD37DB08}" type="slidenum">
              <a:rPr lang="en-US" smtClean="0"/>
              <a:pPr/>
              <a:t>‹#›</a:t>
            </a:fld>
            <a:endParaRPr lang="en-US"/>
          </a:p>
        </p:txBody>
      </p:sp>
    </p:spTree>
    <p:extLst>
      <p:ext uri="{BB962C8B-B14F-4D97-AF65-F5344CB8AC3E}">
        <p14:creationId xmlns:p14="http://schemas.microsoft.com/office/powerpoint/2010/main" val="256211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ide-by-Sid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666750"/>
            <a:ext cx="4191000" cy="3927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Company Confidential</a:t>
            </a:r>
          </a:p>
        </p:txBody>
      </p:sp>
      <p:sp>
        <p:nvSpPr>
          <p:cNvPr id="6" name="Slide Number Placeholder 5"/>
          <p:cNvSpPr>
            <a:spLocks noGrp="1"/>
          </p:cNvSpPr>
          <p:nvPr>
            <p:ph type="sldNum" sz="quarter" idx="12"/>
          </p:nvPr>
        </p:nvSpPr>
        <p:spPr/>
        <p:txBody>
          <a:bodyPr/>
          <a:lstStyle/>
          <a:p>
            <a:fld id="{4794BD00-81AE-4423-9DD6-1743AD37DB08}" type="slidenum">
              <a:rPr lang="en-US" smtClean="0"/>
              <a:pPr/>
              <a:t>‹#›</a:t>
            </a:fld>
            <a:endParaRPr lang="en-US"/>
          </a:p>
        </p:txBody>
      </p:sp>
      <p:sp>
        <p:nvSpPr>
          <p:cNvPr id="7" name="Content Placeholder 2"/>
          <p:cNvSpPr>
            <a:spLocks noGrp="1"/>
          </p:cNvSpPr>
          <p:nvPr>
            <p:ph idx="13"/>
          </p:nvPr>
        </p:nvSpPr>
        <p:spPr>
          <a:xfrm>
            <a:off x="4724400" y="666750"/>
            <a:ext cx="4191000" cy="3927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898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ide-by-Side Content Left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666751"/>
            <a:ext cx="41910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Company Confidential</a:t>
            </a:r>
          </a:p>
        </p:txBody>
      </p:sp>
      <p:sp>
        <p:nvSpPr>
          <p:cNvPr id="6" name="Slide Number Placeholder 5"/>
          <p:cNvSpPr>
            <a:spLocks noGrp="1"/>
          </p:cNvSpPr>
          <p:nvPr>
            <p:ph type="sldNum" sz="quarter" idx="12"/>
          </p:nvPr>
        </p:nvSpPr>
        <p:spPr/>
        <p:txBody>
          <a:bodyPr/>
          <a:lstStyle/>
          <a:p>
            <a:fld id="{4794BD00-81AE-4423-9DD6-1743AD37DB08}" type="slidenum">
              <a:rPr lang="en-US" smtClean="0"/>
              <a:pPr/>
              <a:t>‹#›</a:t>
            </a:fld>
            <a:endParaRPr lang="en-US"/>
          </a:p>
        </p:txBody>
      </p:sp>
      <p:sp>
        <p:nvSpPr>
          <p:cNvPr id="7" name="Content Placeholder 2"/>
          <p:cNvSpPr>
            <a:spLocks noGrp="1"/>
          </p:cNvSpPr>
          <p:nvPr>
            <p:ph idx="13"/>
          </p:nvPr>
        </p:nvSpPr>
        <p:spPr>
          <a:xfrm>
            <a:off x="4724400" y="666750"/>
            <a:ext cx="4191000" cy="3927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304800" y="2710502"/>
            <a:ext cx="41910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422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ide-by-Side Content Right Stack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666750"/>
            <a:ext cx="4191000" cy="3927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Company Confidential</a:t>
            </a:r>
          </a:p>
        </p:txBody>
      </p:sp>
      <p:sp>
        <p:nvSpPr>
          <p:cNvPr id="6" name="Slide Number Placeholder 5"/>
          <p:cNvSpPr>
            <a:spLocks noGrp="1"/>
          </p:cNvSpPr>
          <p:nvPr>
            <p:ph type="sldNum" sz="quarter" idx="12"/>
          </p:nvPr>
        </p:nvSpPr>
        <p:spPr/>
        <p:txBody>
          <a:bodyPr/>
          <a:lstStyle/>
          <a:p>
            <a:fld id="{4794BD00-81AE-4423-9DD6-1743AD37DB08}" type="slidenum">
              <a:rPr lang="en-US" smtClean="0"/>
              <a:pPr/>
              <a:t>‹#›</a:t>
            </a:fld>
            <a:endParaRPr lang="en-US"/>
          </a:p>
        </p:txBody>
      </p:sp>
      <p:sp>
        <p:nvSpPr>
          <p:cNvPr id="7" name="Content Placeholder 2"/>
          <p:cNvSpPr>
            <a:spLocks noGrp="1"/>
          </p:cNvSpPr>
          <p:nvPr>
            <p:ph idx="13"/>
          </p:nvPr>
        </p:nvSpPr>
        <p:spPr>
          <a:xfrm>
            <a:off x="4724400" y="666751"/>
            <a:ext cx="41910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4724400" y="2710502"/>
            <a:ext cx="4191000" cy="190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7243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y Side with Bottom full">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
            <a:ext cx="8610600" cy="457200"/>
          </a:xfrm>
        </p:spPr>
        <p:txBody>
          <a:bodyPr/>
          <a:lstStyle/>
          <a:p>
            <a:r>
              <a:rPr lang="en-US" dirty="0"/>
              <a:t>Click to edit Master title style</a:t>
            </a:r>
          </a:p>
        </p:txBody>
      </p:sp>
      <p:sp>
        <p:nvSpPr>
          <p:cNvPr id="3" name="Content Placeholder 2"/>
          <p:cNvSpPr>
            <a:spLocks noGrp="1"/>
          </p:cNvSpPr>
          <p:nvPr>
            <p:ph idx="1"/>
          </p:nvPr>
        </p:nvSpPr>
        <p:spPr>
          <a:xfrm>
            <a:off x="304800" y="666751"/>
            <a:ext cx="4267200" cy="22859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Company Confidential</a:t>
            </a:r>
          </a:p>
        </p:txBody>
      </p:sp>
      <p:sp>
        <p:nvSpPr>
          <p:cNvPr id="6" name="Slide Number Placeholder 5"/>
          <p:cNvSpPr>
            <a:spLocks noGrp="1"/>
          </p:cNvSpPr>
          <p:nvPr>
            <p:ph type="sldNum" sz="quarter" idx="12"/>
          </p:nvPr>
        </p:nvSpPr>
        <p:spPr/>
        <p:txBody>
          <a:bodyPr/>
          <a:lstStyle/>
          <a:p>
            <a:fld id="{4794BD00-81AE-4423-9DD6-1743AD37DB08}" type="slidenum">
              <a:rPr lang="en-US" smtClean="0"/>
              <a:pPr/>
              <a:t>‹#›</a:t>
            </a:fld>
            <a:endParaRPr lang="en-US"/>
          </a:p>
        </p:txBody>
      </p:sp>
      <p:sp>
        <p:nvSpPr>
          <p:cNvPr id="7" name="Content Placeholder 2"/>
          <p:cNvSpPr>
            <a:spLocks noGrp="1"/>
          </p:cNvSpPr>
          <p:nvPr>
            <p:ph idx="13"/>
          </p:nvPr>
        </p:nvSpPr>
        <p:spPr>
          <a:xfrm>
            <a:off x="304800" y="3028950"/>
            <a:ext cx="8610600" cy="167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4648200" y="666750"/>
            <a:ext cx="4267200" cy="228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597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and Bottom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
            <a:ext cx="8610600" cy="457200"/>
          </a:xfrm>
        </p:spPr>
        <p:txBody>
          <a:bodyPr/>
          <a:lstStyle/>
          <a:p>
            <a:r>
              <a:rPr lang="en-US" dirty="0"/>
              <a:t>Click to edit Master title style</a:t>
            </a:r>
          </a:p>
        </p:txBody>
      </p:sp>
      <p:sp>
        <p:nvSpPr>
          <p:cNvPr id="3" name="Content Placeholder 2"/>
          <p:cNvSpPr>
            <a:spLocks noGrp="1"/>
          </p:cNvSpPr>
          <p:nvPr>
            <p:ph idx="1"/>
          </p:nvPr>
        </p:nvSpPr>
        <p:spPr>
          <a:xfrm>
            <a:off x="304800" y="666750"/>
            <a:ext cx="86106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Company Confidential</a:t>
            </a:r>
          </a:p>
        </p:txBody>
      </p:sp>
      <p:sp>
        <p:nvSpPr>
          <p:cNvPr id="6" name="Slide Number Placeholder 5"/>
          <p:cNvSpPr>
            <a:spLocks noGrp="1"/>
          </p:cNvSpPr>
          <p:nvPr>
            <p:ph type="sldNum" sz="quarter" idx="12"/>
          </p:nvPr>
        </p:nvSpPr>
        <p:spPr/>
        <p:txBody>
          <a:bodyPr/>
          <a:lstStyle/>
          <a:p>
            <a:fld id="{4794BD00-81AE-4423-9DD6-1743AD37DB08}" type="slidenum">
              <a:rPr lang="en-US" smtClean="0"/>
              <a:pPr/>
              <a:t>‹#›</a:t>
            </a:fld>
            <a:endParaRPr lang="en-US"/>
          </a:p>
        </p:txBody>
      </p:sp>
      <p:sp>
        <p:nvSpPr>
          <p:cNvPr id="7" name="Content Placeholder 2"/>
          <p:cNvSpPr>
            <a:spLocks noGrp="1"/>
          </p:cNvSpPr>
          <p:nvPr>
            <p:ph idx="13"/>
          </p:nvPr>
        </p:nvSpPr>
        <p:spPr>
          <a:xfrm>
            <a:off x="304800" y="2724150"/>
            <a:ext cx="8610600" cy="2057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741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666750"/>
            <a:ext cx="4191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Company Confidential</a:t>
            </a:r>
          </a:p>
        </p:txBody>
      </p:sp>
      <p:sp>
        <p:nvSpPr>
          <p:cNvPr id="6" name="Slide Number Placeholder 5"/>
          <p:cNvSpPr>
            <a:spLocks noGrp="1"/>
          </p:cNvSpPr>
          <p:nvPr>
            <p:ph type="sldNum" sz="quarter" idx="12"/>
          </p:nvPr>
        </p:nvSpPr>
        <p:spPr/>
        <p:txBody>
          <a:bodyPr/>
          <a:lstStyle/>
          <a:p>
            <a:fld id="{4794BD00-81AE-4423-9DD6-1743AD37DB08}" type="slidenum">
              <a:rPr lang="en-US" smtClean="0"/>
              <a:pPr/>
              <a:t>‹#›</a:t>
            </a:fld>
            <a:endParaRPr lang="en-US"/>
          </a:p>
        </p:txBody>
      </p:sp>
      <p:sp>
        <p:nvSpPr>
          <p:cNvPr id="7" name="Content Placeholder 2"/>
          <p:cNvSpPr>
            <a:spLocks noGrp="1"/>
          </p:cNvSpPr>
          <p:nvPr>
            <p:ph idx="13"/>
          </p:nvPr>
        </p:nvSpPr>
        <p:spPr>
          <a:xfrm>
            <a:off x="4724400" y="666750"/>
            <a:ext cx="4191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4"/>
          </p:nvPr>
        </p:nvSpPr>
        <p:spPr>
          <a:xfrm>
            <a:off x="304800" y="2724150"/>
            <a:ext cx="4191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4724400" y="2724150"/>
            <a:ext cx="4191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1424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57750"/>
            <a:ext cx="9144000" cy="285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solidFill>
              <a:latin typeface="Arial" pitchFamily="34" charset="0"/>
              <a:cs typeface="Arial" pitchFamily="34" charset="0"/>
            </a:endParaRPr>
          </a:p>
        </p:txBody>
      </p:sp>
      <p:sp>
        <p:nvSpPr>
          <p:cNvPr id="2" name="Title Placeholder 1"/>
          <p:cNvSpPr>
            <a:spLocks noGrp="1"/>
          </p:cNvSpPr>
          <p:nvPr>
            <p:ph type="title"/>
          </p:nvPr>
        </p:nvSpPr>
        <p:spPr>
          <a:xfrm>
            <a:off x="304800" y="57150"/>
            <a:ext cx="8610600" cy="4572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4800" y="666750"/>
            <a:ext cx="8610600" cy="39278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65408" y="4891081"/>
            <a:ext cx="1066800" cy="245879"/>
          </a:xfrm>
          <a:prstGeom prst="rect">
            <a:avLst/>
          </a:prstGeom>
        </p:spPr>
        <p:txBody>
          <a:bodyPr vert="horz" lIns="91440" tIns="45720" rIns="91440" bIns="45720" rtlCol="0" anchor="ctr"/>
          <a:lstStyle>
            <a:lvl1pPr algn="r">
              <a:defRPr sz="700" b="1">
                <a:solidFill>
                  <a:schemeClr val="bg1"/>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3"/>
          </p:nvPr>
        </p:nvSpPr>
        <p:spPr>
          <a:xfrm>
            <a:off x="4572000" y="4891082"/>
            <a:ext cx="2966112" cy="242403"/>
          </a:xfrm>
          <a:prstGeom prst="rect">
            <a:avLst/>
          </a:prstGeom>
        </p:spPr>
        <p:txBody>
          <a:bodyPr vert="horz" lIns="91440" tIns="45720" rIns="91440" bIns="45720" rtlCol="0" anchor="ctr"/>
          <a:lstStyle>
            <a:lvl1pPr algn="r">
              <a:defRPr sz="700" b="1">
                <a:solidFill>
                  <a:schemeClr val="bg1"/>
                </a:solidFill>
                <a:latin typeface="Arial" pitchFamily="34" charset="0"/>
                <a:cs typeface="Arial" pitchFamily="34" charset="0"/>
              </a:defRPr>
            </a:lvl1pPr>
          </a:lstStyle>
          <a:p>
            <a:r>
              <a:rPr lang="en-US"/>
              <a:t>Company Confidential</a:t>
            </a:r>
            <a:endParaRPr lang="en-US" dirty="0"/>
          </a:p>
        </p:txBody>
      </p:sp>
      <p:sp>
        <p:nvSpPr>
          <p:cNvPr id="6" name="Slide Number Placeholder 5"/>
          <p:cNvSpPr>
            <a:spLocks noGrp="1"/>
          </p:cNvSpPr>
          <p:nvPr>
            <p:ph type="sldNum" sz="quarter" idx="4"/>
          </p:nvPr>
        </p:nvSpPr>
        <p:spPr>
          <a:xfrm>
            <a:off x="8673152" y="4891082"/>
            <a:ext cx="457200" cy="231178"/>
          </a:xfrm>
          <a:prstGeom prst="rect">
            <a:avLst/>
          </a:prstGeom>
        </p:spPr>
        <p:txBody>
          <a:bodyPr vert="horz" lIns="91440" tIns="45720" rIns="91440" bIns="45720" rtlCol="0" anchor="ctr"/>
          <a:lstStyle>
            <a:lvl1pPr algn="r">
              <a:defRPr sz="700" b="1">
                <a:solidFill>
                  <a:schemeClr val="bg1"/>
                </a:solidFill>
                <a:latin typeface="Arial" pitchFamily="34" charset="0"/>
                <a:cs typeface="Arial" pitchFamily="34" charset="0"/>
              </a:defRPr>
            </a:lvl1pPr>
          </a:lstStyle>
          <a:p>
            <a:fld id="{4794BD00-81AE-4423-9DD6-1743AD37DB08}" type="slidenum">
              <a:rPr lang="en-US" smtClean="0"/>
              <a:pPr/>
              <a:t>‹#›</a:t>
            </a:fld>
            <a:endParaRPr lang="en-US" dirty="0"/>
          </a:p>
        </p:txBody>
      </p:sp>
      <p:cxnSp>
        <p:nvCxnSpPr>
          <p:cNvPr id="7" name="Straight Connector 6"/>
          <p:cNvCxnSpPr/>
          <p:nvPr userDrawn="1"/>
        </p:nvCxnSpPr>
        <p:spPr>
          <a:xfrm>
            <a:off x="0" y="590550"/>
            <a:ext cx="914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7767" y="4891925"/>
            <a:ext cx="1452967" cy="228600"/>
          </a:xfrm>
          <a:prstGeom prst="rect">
            <a:avLst/>
          </a:prstGeom>
        </p:spPr>
      </p:pic>
    </p:spTree>
    <p:extLst>
      <p:ext uri="{BB962C8B-B14F-4D97-AF65-F5344CB8AC3E}">
        <p14:creationId xmlns:p14="http://schemas.microsoft.com/office/powerpoint/2010/main" val="3377408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4" r:id="rId5"/>
    <p:sldLayoutId id="2147483653"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2400" kern="1200">
          <a:solidFill>
            <a:schemeClr val="accent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tx1">
            <a:lumMod val="50000"/>
            <a:lumOff val="50000"/>
          </a:schemeClr>
        </a:buClr>
        <a:buFont typeface="Wingdings" pitchFamily="2" charset="2"/>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Font typeface="Wingdings" pitchFamily="2" charset="2"/>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1">
            <a:lumMod val="50000"/>
            <a:lumOff val="50000"/>
          </a:schemeClr>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2"/>
        </a:buClr>
        <a:buFont typeface="Wingdings" pitchFamily="2" charset="2"/>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1.bin"/><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Protocol Basics</a:t>
            </a:r>
          </a:p>
        </p:txBody>
      </p:sp>
    </p:spTree>
    <p:extLst>
      <p:ext uri="{BB962C8B-B14F-4D97-AF65-F5344CB8AC3E}">
        <p14:creationId xmlns:p14="http://schemas.microsoft.com/office/powerpoint/2010/main" val="425154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de-DE" dirty="0"/>
              <a:t>Packet Layer ( USB 2.0 )</a:t>
            </a:r>
            <a:endParaRPr lang="en-US" dirty="0"/>
          </a:p>
        </p:txBody>
      </p:sp>
      <p:pic>
        <p:nvPicPr>
          <p:cNvPr id="25603" name="Content Placeholder 5" descr="Catc View.png"/>
          <p:cNvPicPr>
            <a:picLocks noGrp="1" noChangeAspect="1"/>
          </p:cNvPicPr>
          <p:nvPr>
            <p:ph idx="1"/>
          </p:nvPr>
        </p:nvPicPr>
        <p:blipFill>
          <a:blip r:embed="rId2" cstate="print"/>
          <a:stretch>
            <a:fillRect/>
          </a:stretch>
        </p:blipFill>
        <p:spPr>
          <a:xfrm>
            <a:off x="4112134" y="1047750"/>
            <a:ext cx="4803266" cy="297180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28" y="1657350"/>
            <a:ext cx="2976932" cy="1371600"/>
          </a:xfrm>
          <a:prstGeom prst="rect">
            <a:avLst/>
          </a:prstGeom>
        </p:spPr>
      </p:pic>
      <p:cxnSp>
        <p:nvCxnSpPr>
          <p:cNvPr id="11" name="Straight Arrow Connector 10"/>
          <p:cNvCxnSpPr/>
          <p:nvPr/>
        </p:nvCxnSpPr>
        <p:spPr>
          <a:xfrm>
            <a:off x="3048000" y="1962150"/>
            <a:ext cx="1064134" cy="0"/>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048000" y="1962150"/>
            <a:ext cx="1064134" cy="1524000"/>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48000" y="1720133"/>
            <a:ext cx="1143000" cy="215444"/>
          </a:xfrm>
          <a:prstGeom prst="rect">
            <a:avLst/>
          </a:prstGeom>
          <a:noFill/>
        </p:spPr>
        <p:txBody>
          <a:bodyPr wrap="square" rtlCol="0">
            <a:spAutoFit/>
          </a:bodyPr>
          <a:lstStyle/>
          <a:p>
            <a:r>
              <a:rPr lang="de-DE" sz="800" b="1" dirty="0" err="1"/>
              <a:t>Pre</a:t>
            </a:r>
            <a:r>
              <a:rPr lang="de-DE" sz="800" b="1" dirty="0"/>
              <a:t>-Trigger Packet</a:t>
            </a:r>
            <a:endParaRPr lang="en-US" sz="800" b="1" dirty="0"/>
          </a:p>
        </p:txBody>
      </p:sp>
      <p:sp>
        <p:nvSpPr>
          <p:cNvPr id="26" name="TextBox 25"/>
          <p:cNvSpPr txBox="1"/>
          <p:nvPr/>
        </p:nvSpPr>
        <p:spPr>
          <a:xfrm rot="3281230">
            <a:off x="3060085" y="2562108"/>
            <a:ext cx="1190058" cy="215444"/>
          </a:xfrm>
          <a:prstGeom prst="rect">
            <a:avLst/>
          </a:prstGeom>
          <a:noFill/>
        </p:spPr>
        <p:txBody>
          <a:bodyPr wrap="square" rtlCol="0">
            <a:spAutoFit/>
          </a:bodyPr>
          <a:lstStyle/>
          <a:p>
            <a:r>
              <a:rPr lang="de-DE" sz="800" b="1" dirty="0"/>
              <a:t>Post Trigger Packet</a:t>
            </a:r>
            <a:endParaRPr lang="en-US" sz="800" b="1" dirty="0"/>
          </a:p>
        </p:txBody>
      </p:sp>
    </p:spTree>
    <p:extLst>
      <p:ext uri="{BB962C8B-B14F-4D97-AF65-F5344CB8AC3E}">
        <p14:creationId xmlns:p14="http://schemas.microsoft.com/office/powerpoint/2010/main" val="308041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Data Link Layer</a:t>
            </a:r>
            <a:endParaRPr lang="en-US" dirty="0"/>
          </a:p>
        </p:txBody>
      </p:sp>
      <p:sp>
        <p:nvSpPr>
          <p:cNvPr id="3" name="Content Placeholder 2"/>
          <p:cNvSpPr>
            <a:spLocks noGrp="1"/>
          </p:cNvSpPr>
          <p:nvPr>
            <p:ph idx="1"/>
          </p:nvPr>
        </p:nvSpPr>
        <p:spPr/>
        <p:txBody>
          <a:bodyPr/>
          <a:lstStyle/>
          <a:p>
            <a:r>
              <a:rPr lang="de-DE" dirty="0"/>
              <a:t>The Data Link Layer </a:t>
            </a:r>
            <a:r>
              <a:rPr lang="de-DE" dirty="0" err="1"/>
              <a:t>is</a:t>
            </a:r>
            <a:r>
              <a:rPr lang="de-DE" dirty="0"/>
              <a:t> </a:t>
            </a:r>
            <a:r>
              <a:rPr lang="de-DE" dirty="0" err="1"/>
              <a:t>responsible</a:t>
            </a:r>
            <a:r>
              <a:rPr lang="de-DE" dirty="0"/>
              <a:t> </a:t>
            </a:r>
            <a:r>
              <a:rPr lang="de-DE" dirty="0" err="1"/>
              <a:t>to</a:t>
            </a:r>
            <a:r>
              <a:rPr lang="de-DE" dirty="0"/>
              <a:t> </a:t>
            </a:r>
            <a:r>
              <a:rPr lang="de-DE" dirty="0" err="1"/>
              <a:t>get</a:t>
            </a:r>
            <a:r>
              <a:rPr lang="de-DE" dirty="0"/>
              <a:t> a </a:t>
            </a:r>
            <a:r>
              <a:rPr lang="de-DE" dirty="0" err="1"/>
              <a:t>stable</a:t>
            </a:r>
            <a:r>
              <a:rPr lang="de-DE" dirty="0"/>
              <a:t> </a:t>
            </a:r>
            <a:r>
              <a:rPr lang="de-DE" dirty="0" err="1"/>
              <a:t>communication</a:t>
            </a:r>
            <a:r>
              <a:rPr lang="de-DE" dirty="0"/>
              <a:t> </a:t>
            </a:r>
            <a:r>
              <a:rPr lang="de-DE" dirty="0" err="1"/>
              <a:t>established</a:t>
            </a:r>
            <a:endParaRPr lang="de-DE" dirty="0"/>
          </a:p>
          <a:p>
            <a:pPr lvl="1"/>
            <a:r>
              <a:rPr lang="de-DE" dirty="0"/>
              <a:t>Speed</a:t>
            </a:r>
          </a:p>
          <a:p>
            <a:pPr lvl="1"/>
            <a:r>
              <a:rPr lang="de-DE" dirty="0" err="1"/>
              <a:t>Number</a:t>
            </a:r>
            <a:r>
              <a:rPr lang="de-DE" dirty="0"/>
              <a:t> </a:t>
            </a:r>
            <a:r>
              <a:rPr lang="de-DE" dirty="0" err="1"/>
              <a:t>of</a:t>
            </a:r>
            <a:r>
              <a:rPr lang="de-DE" dirty="0"/>
              <a:t> Lanes ( </a:t>
            </a:r>
            <a:r>
              <a:rPr lang="de-DE" dirty="0" err="1"/>
              <a:t>PCIe</a:t>
            </a:r>
            <a:r>
              <a:rPr lang="de-DE" dirty="0"/>
              <a:t>)</a:t>
            </a:r>
          </a:p>
          <a:p>
            <a:pPr lvl="1"/>
            <a:r>
              <a:rPr lang="de-DE" dirty="0"/>
              <a:t>Synchonization between Host / Device</a:t>
            </a:r>
          </a:p>
          <a:p>
            <a:r>
              <a:rPr lang="de-DE" dirty="0"/>
              <a:t>Not all </a:t>
            </a:r>
            <a:r>
              <a:rPr lang="de-DE" dirty="0" err="1"/>
              <a:t>protocols</a:t>
            </a:r>
            <a:r>
              <a:rPr lang="de-DE" dirty="0"/>
              <a:t> do </a:t>
            </a:r>
            <a:r>
              <a:rPr lang="de-DE" dirty="0" err="1"/>
              <a:t>use</a:t>
            </a:r>
            <a:r>
              <a:rPr lang="de-DE" dirty="0"/>
              <a:t> </a:t>
            </a:r>
            <a:r>
              <a:rPr lang="de-DE" dirty="0" err="1"/>
              <a:t>the</a:t>
            </a:r>
            <a:r>
              <a:rPr lang="de-DE" dirty="0"/>
              <a:t> Data Link Layer</a:t>
            </a:r>
          </a:p>
          <a:p>
            <a:pPr lvl="1"/>
            <a:r>
              <a:rPr lang="de-DE" dirty="0"/>
              <a:t>USB 2.0</a:t>
            </a:r>
          </a:p>
          <a:p>
            <a:pPr lvl="1"/>
            <a:r>
              <a:rPr lang="de-DE" dirty="0"/>
              <a:t>Low Speed </a:t>
            </a:r>
            <a:r>
              <a:rPr lang="de-DE" dirty="0" err="1"/>
              <a:t>Protocols</a:t>
            </a:r>
            <a:endParaRPr lang="en-US" dirty="0"/>
          </a:p>
        </p:txBody>
      </p:sp>
      <p:sp>
        <p:nvSpPr>
          <p:cNvPr id="4" name="Footer Placeholder 3"/>
          <p:cNvSpPr>
            <a:spLocks noGrp="1"/>
          </p:cNvSpPr>
          <p:nvPr>
            <p:ph type="ftr" sz="quarter" idx="11"/>
          </p:nvPr>
        </p:nvSpPr>
        <p:spPr/>
        <p:txBody>
          <a:bodyPr/>
          <a:lstStyle/>
          <a:p>
            <a:r>
              <a:rPr lang="en-US"/>
              <a:t>Company Confidential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2788360"/>
            <a:ext cx="3962400" cy="1892014"/>
          </a:xfrm>
          <a:prstGeom prst="rect">
            <a:avLst/>
          </a:prstGeom>
        </p:spPr>
      </p:pic>
    </p:spTree>
    <p:extLst>
      <p:ext uri="{BB962C8B-B14F-4D97-AF65-F5344CB8AC3E}">
        <p14:creationId xmlns:p14="http://schemas.microsoft.com/office/powerpoint/2010/main" val="3818662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Transaction &amp; Transfer Layer</a:t>
            </a:r>
            <a:endParaRPr lang="en-US" dirty="0"/>
          </a:p>
        </p:txBody>
      </p:sp>
      <p:sp>
        <p:nvSpPr>
          <p:cNvPr id="3" name="Content Placeholder 2"/>
          <p:cNvSpPr>
            <a:spLocks noGrp="1"/>
          </p:cNvSpPr>
          <p:nvPr>
            <p:ph idx="1"/>
          </p:nvPr>
        </p:nvSpPr>
        <p:spPr/>
        <p:txBody>
          <a:bodyPr/>
          <a:lstStyle/>
          <a:p>
            <a:r>
              <a:rPr lang="de-DE" dirty="0"/>
              <a:t>Transaction Layer:</a:t>
            </a:r>
          </a:p>
          <a:p>
            <a:r>
              <a:rPr lang="de-DE" dirty="0"/>
              <a:t>What is shown in the transaction layer type is dependent of the protocol</a:t>
            </a:r>
          </a:p>
          <a:p>
            <a:pPr lvl="1"/>
            <a:r>
              <a:rPr lang="de-DE" dirty="0"/>
              <a:t>Group </a:t>
            </a:r>
            <a:r>
              <a:rPr lang="de-DE" dirty="0" err="1"/>
              <a:t>of</a:t>
            </a:r>
            <a:r>
              <a:rPr lang="de-DE" dirty="0"/>
              <a:t> </a:t>
            </a:r>
            <a:r>
              <a:rPr lang="de-DE" dirty="0" err="1"/>
              <a:t>logical</a:t>
            </a:r>
            <a:r>
              <a:rPr lang="de-DE" dirty="0"/>
              <a:t> </a:t>
            </a:r>
            <a:r>
              <a:rPr lang="de-DE" dirty="0" err="1"/>
              <a:t>packets</a:t>
            </a:r>
            <a:r>
              <a:rPr lang="de-DE" dirty="0"/>
              <a:t> in </a:t>
            </a:r>
            <a:r>
              <a:rPr lang="de-DE" dirty="0" err="1"/>
              <a:t>general</a:t>
            </a:r>
            <a:endParaRPr lang="de-DE" dirty="0"/>
          </a:p>
          <a:p>
            <a:pPr lvl="1"/>
            <a:r>
              <a:rPr lang="de-DE" dirty="0"/>
              <a:t>Each Transaction Layer packet group has its own sequential number</a:t>
            </a:r>
            <a:endParaRPr lang="en-US" dirty="0"/>
          </a:p>
          <a:p>
            <a:pPr lvl="1"/>
            <a:endParaRPr lang="de-DE" dirty="0"/>
          </a:p>
          <a:p>
            <a:pPr lvl="1"/>
            <a:endParaRPr lang="de-DE" dirty="0"/>
          </a:p>
          <a:p>
            <a:r>
              <a:rPr lang="de-DE" dirty="0"/>
              <a:t>Transfer Layer</a:t>
            </a:r>
          </a:p>
          <a:p>
            <a:pPr lvl="1"/>
            <a:r>
              <a:rPr lang="de-DE" dirty="0"/>
              <a:t>Group of logical packets connects transaction packets</a:t>
            </a:r>
          </a:p>
          <a:p>
            <a:pPr lvl="1"/>
            <a:r>
              <a:rPr lang="de-DE" dirty="0"/>
              <a:t>Each Transfer Layer packet group has its own sequential number</a:t>
            </a:r>
            <a:endParaRPr lang="en-US" dirty="0"/>
          </a:p>
        </p:txBody>
      </p:sp>
      <p:sp>
        <p:nvSpPr>
          <p:cNvPr id="4" name="Footer Placeholder 3"/>
          <p:cNvSpPr>
            <a:spLocks noGrp="1"/>
          </p:cNvSpPr>
          <p:nvPr>
            <p:ph type="ftr" sz="quarter" idx="11"/>
          </p:nvPr>
        </p:nvSpPr>
        <p:spPr/>
        <p:txBody>
          <a:bodyPr/>
          <a:lstStyle/>
          <a:p>
            <a:r>
              <a:rPr lang="en-US"/>
              <a:t>Company Confidential</a:t>
            </a:r>
          </a:p>
        </p:txBody>
      </p:sp>
    </p:spTree>
    <p:extLst>
      <p:ext uri="{BB962C8B-B14F-4D97-AF65-F5344CB8AC3E}">
        <p14:creationId xmlns:p14="http://schemas.microsoft.com/office/powerpoint/2010/main" val="1145606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de-DE" dirty="0"/>
              <a:t>Transaction Layer (USB 2.0)</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5506" y="1123950"/>
            <a:ext cx="3781169" cy="259080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95389" y="1276350"/>
            <a:ext cx="4550239" cy="1900748"/>
          </a:xfrm>
        </p:spPr>
      </p:pic>
      <p:cxnSp>
        <p:nvCxnSpPr>
          <p:cNvPr id="10" name="Straight Arrow Connector 9"/>
          <p:cNvCxnSpPr>
            <a:stCxn id="5" idx="3"/>
          </p:cNvCxnSpPr>
          <p:nvPr/>
        </p:nvCxnSpPr>
        <p:spPr>
          <a:xfrm flipV="1">
            <a:off x="4096675" y="1809749"/>
            <a:ext cx="562231" cy="609601"/>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p:cNvCxnSpPr>
          <p:nvPr/>
        </p:nvCxnSpPr>
        <p:spPr>
          <a:xfrm flipV="1">
            <a:off x="4096675" y="2226723"/>
            <a:ext cx="562231" cy="192627"/>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3"/>
          </p:cNvCxnSpPr>
          <p:nvPr/>
        </p:nvCxnSpPr>
        <p:spPr>
          <a:xfrm>
            <a:off x="4096675" y="2419350"/>
            <a:ext cx="562231" cy="152399"/>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096675" y="1352550"/>
            <a:ext cx="399125" cy="152400"/>
          </a:xfrm>
          <a:prstGeom prst="straightConnector1">
            <a:avLst/>
          </a:prstGeom>
          <a:ln w="254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96675" y="1352549"/>
            <a:ext cx="475325" cy="1483775"/>
          </a:xfrm>
          <a:prstGeom prst="straightConnector1">
            <a:avLst/>
          </a:prstGeom>
          <a:ln w="254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81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de-DE" dirty="0"/>
              <a:t>Transfer Layer (USB 2.0)</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895350"/>
            <a:ext cx="4114800" cy="3228977"/>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2217" y="1352550"/>
            <a:ext cx="4361059" cy="2057400"/>
          </a:xfrm>
        </p:spPr>
      </p:pic>
      <p:cxnSp>
        <p:nvCxnSpPr>
          <p:cNvPr id="10" name="Straight Arrow Connector 9"/>
          <p:cNvCxnSpPr/>
          <p:nvPr/>
        </p:nvCxnSpPr>
        <p:spPr>
          <a:xfrm flipV="1">
            <a:off x="4343400" y="1733550"/>
            <a:ext cx="533400" cy="381000"/>
          </a:xfrm>
          <a:prstGeom prst="straightConnector1">
            <a:avLst/>
          </a:prstGeom>
          <a:ln w="254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43400" y="2114550"/>
            <a:ext cx="533400" cy="838200"/>
          </a:xfrm>
          <a:prstGeom prst="straightConnector1">
            <a:avLst/>
          </a:prstGeom>
          <a:ln w="254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343400" y="1200150"/>
            <a:ext cx="381000" cy="30480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343400" y="1200150"/>
            <a:ext cx="381000" cy="198120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343400" y="2038350"/>
            <a:ext cx="685800" cy="914400"/>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343400" y="2343150"/>
            <a:ext cx="685800" cy="609600"/>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343400" y="2647950"/>
            <a:ext cx="685800" cy="304800"/>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790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idx="4294967295"/>
          </p:nvPr>
        </p:nvSpPr>
        <p:spPr/>
        <p:txBody>
          <a:bodyPr/>
          <a:lstStyle/>
          <a:p>
            <a:pPr>
              <a:defRPr/>
            </a:pPr>
            <a:r>
              <a:rPr lang="en-GB" b="1" dirty="0">
                <a:latin typeface="+mn-lt"/>
              </a:rPr>
              <a:t>Viewing a Protocol Stack with a Protocol Analyzer</a:t>
            </a:r>
          </a:p>
        </p:txBody>
      </p:sp>
      <p:grpSp>
        <p:nvGrpSpPr>
          <p:cNvPr id="2" name="Group 3"/>
          <p:cNvGrpSpPr>
            <a:grpSpLocks/>
          </p:cNvGrpSpPr>
          <p:nvPr/>
        </p:nvGrpSpPr>
        <p:grpSpPr bwMode="auto">
          <a:xfrm>
            <a:off x="2057400" y="3657600"/>
            <a:ext cx="5854304" cy="847725"/>
            <a:chOff x="825" y="3365"/>
            <a:chExt cx="5055" cy="849"/>
          </a:xfrm>
        </p:grpSpPr>
        <p:sp>
          <p:nvSpPr>
            <p:cNvPr id="23584" name="AutoShape 4"/>
            <p:cNvSpPr>
              <a:spLocks noChangeArrowheads="1"/>
            </p:cNvSpPr>
            <p:nvPr/>
          </p:nvSpPr>
          <p:spPr bwMode="gray">
            <a:xfrm>
              <a:off x="825" y="3365"/>
              <a:ext cx="5055" cy="849"/>
            </a:xfrm>
            <a:prstGeom prst="cube">
              <a:avLst>
                <a:gd name="adj" fmla="val 25000"/>
              </a:avLst>
            </a:prstGeom>
            <a:solidFill>
              <a:srgbClr val="336699"/>
            </a:solidFill>
            <a:ln w="12700">
              <a:solidFill>
                <a:srgbClr val="808080"/>
              </a:solidFill>
              <a:miter lim="800000"/>
              <a:headEnd/>
              <a:tailEnd/>
            </a:ln>
          </p:spPr>
          <p:txBody>
            <a:bodyPr wrap="none" lIns="67500" tIns="35100" rIns="67500" bIns="35100" anchor="b" anchorCtr="1"/>
            <a:lstStyle/>
            <a:p>
              <a:pPr>
                <a:buNone/>
              </a:pPr>
              <a:r>
                <a:rPr lang="en-GB" sz="1050" dirty="0">
                  <a:solidFill>
                    <a:srgbClr val="FEFDFF"/>
                  </a:solidFill>
                </a:rPr>
                <a:t>Bit Stream on differential wires</a:t>
              </a:r>
            </a:p>
          </p:txBody>
        </p:sp>
        <p:pic>
          <p:nvPicPr>
            <p:cNvPr id="23585" name="Picture 5" descr="usb_bits_trace1"/>
            <p:cNvPicPr>
              <a:picLocks noChangeAspect="1" noChangeArrowheads="1"/>
            </p:cNvPicPr>
            <p:nvPr/>
          </p:nvPicPr>
          <p:blipFill>
            <a:blip r:embed="rId3" cstate="print"/>
            <a:srcRect/>
            <a:stretch>
              <a:fillRect/>
            </a:stretch>
          </p:blipFill>
          <p:spPr bwMode="gray">
            <a:xfrm>
              <a:off x="890" y="3595"/>
              <a:ext cx="4726" cy="400"/>
            </a:xfrm>
            <a:prstGeom prst="rect">
              <a:avLst/>
            </a:prstGeom>
            <a:noFill/>
            <a:ln w="9525">
              <a:noFill/>
              <a:miter lim="800000"/>
              <a:headEnd/>
              <a:tailEnd/>
            </a:ln>
          </p:spPr>
        </p:pic>
      </p:grpSp>
      <p:sp>
        <p:nvSpPr>
          <p:cNvPr id="623623" name="AutoShape 7"/>
          <p:cNvSpPr>
            <a:spLocks noChangeArrowheads="1"/>
          </p:cNvSpPr>
          <p:nvPr/>
        </p:nvSpPr>
        <p:spPr bwMode="gray">
          <a:xfrm>
            <a:off x="1657350" y="1828800"/>
            <a:ext cx="3086100" cy="633413"/>
          </a:xfrm>
          <a:prstGeom prst="cube">
            <a:avLst>
              <a:gd name="adj" fmla="val 25000"/>
            </a:avLst>
          </a:prstGeom>
          <a:solidFill>
            <a:srgbClr val="00B050"/>
          </a:solidFill>
          <a:ln w="12700">
            <a:solidFill>
              <a:srgbClr val="00FF00"/>
            </a:solidFill>
            <a:miter lim="800000"/>
            <a:headEnd/>
            <a:tailEnd/>
          </a:ln>
          <a:effectLst/>
        </p:spPr>
        <p:txBody>
          <a:bodyPr wrap="none" anchor="b"/>
          <a:lstStyle/>
          <a:p>
            <a:pPr algn="ctr">
              <a:buNone/>
              <a:defRPr/>
            </a:pPr>
            <a:r>
              <a:rPr lang="en-GB" sz="1050" dirty="0">
                <a:solidFill>
                  <a:srgbClr val="FFF66B"/>
                </a:solidFill>
                <a:effectLst>
                  <a:outerShdw blurRad="38100" dist="38100" dir="2700000" algn="tl">
                    <a:srgbClr val="000000"/>
                  </a:outerShdw>
                </a:effectLst>
              </a:rPr>
              <a:t>Link Transaction 362</a:t>
            </a:r>
          </a:p>
        </p:txBody>
      </p:sp>
      <p:sp>
        <p:nvSpPr>
          <p:cNvPr id="23558" name="AutoShape 8"/>
          <p:cNvSpPr>
            <a:spLocks/>
          </p:cNvSpPr>
          <p:nvPr/>
        </p:nvSpPr>
        <p:spPr bwMode="gray">
          <a:xfrm rot="-5400000">
            <a:off x="2736652" y="920949"/>
            <a:ext cx="298847" cy="3371850"/>
          </a:xfrm>
          <a:prstGeom prst="rightBrace">
            <a:avLst>
              <a:gd name="adj1" fmla="val 115701"/>
              <a:gd name="adj2" fmla="val 47843"/>
            </a:avLst>
          </a:prstGeom>
          <a:noFill/>
          <a:ln w="57150">
            <a:solidFill>
              <a:srgbClr val="FFCC00"/>
            </a:solidFill>
            <a:round/>
            <a:headEnd/>
            <a:tailEnd/>
          </a:ln>
        </p:spPr>
        <p:txBody>
          <a:bodyPr wrap="none" lIns="67500" tIns="35100" rIns="67500" bIns="35100" anchor="ctr"/>
          <a:lstStyle/>
          <a:p>
            <a:endParaRPr lang="en-US" sz="1350"/>
          </a:p>
        </p:txBody>
      </p:sp>
      <p:sp>
        <p:nvSpPr>
          <p:cNvPr id="23559" name="Line 9"/>
          <p:cNvSpPr>
            <a:spLocks noChangeShapeType="1"/>
          </p:cNvSpPr>
          <p:nvPr/>
        </p:nvSpPr>
        <p:spPr bwMode="gray">
          <a:xfrm flipH="1" flipV="1">
            <a:off x="6248400" y="3295650"/>
            <a:ext cx="239316" cy="0"/>
          </a:xfrm>
          <a:prstGeom prst="line">
            <a:avLst/>
          </a:prstGeom>
          <a:noFill/>
          <a:ln w="38100">
            <a:solidFill>
              <a:schemeClr val="tx1"/>
            </a:solidFill>
            <a:round/>
            <a:headEnd type="none" w="sm" len="sm"/>
            <a:tailEnd type="triangle" w="med" len="med"/>
          </a:ln>
        </p:spPr>
        <p:txBody>
          <a:bodyPr/>
          <a:lstStyle/>
          <a:p>
            <a:endParaRPr lang="en-US" sz="1350"/>
          </a:p>
        </p:txBody>
      </p:sp>
      <p:sp>
        <p:nvSpPr>
          <p:cNvPr id="23560" name="AutoShape 10"/>
          <p:cNvSpPr>
            <a:spLocks/>
          </p:cNvSpPr>
          <p:nvPr/>
        </p:nvSpPr>
        <p:spPr bwMode="gray">
          <a:xfrm rot="-5400000">
            <a:off x="4845248" y="779264"/>
            <a:ext cx="310754" cy="5543550"/>
          </a:xfrm>
          <a:prstGeom prst="rightBrace">
            <a:avLst>
              <a:gd name="adj1" fmla="val 153257"/>
              <a:gd name="adj2" fmla="val 62043"/>
            </a:avLst>
          </a:prstGeom>
          <a:noFill/>
          <a:ln w="57150">
            <a:solidFill>
              <a:srgbClr val="FFCC00"/>
            </a:solidFill>
            <a:round/>
            <a:headEnd/>
            <a:tailEnd/>
          </a:ln>
        </p:spPr>
        <p:txBody>
          <a:bodyPr wrap="none" lIns="67500" tIns="35100" rIns="67500" bIns="35100" anchor="ctr"/>
          <a:lstStyle/>
          <a:p>
            <a:endParaRPr lang="en-US" sz="1350"/>
          </a:p>
        </p:txBody>
      </p:sp>
      <p:sp>
        <p:nvSpPr>
          <p:cNvPr id="23582" name="AutoShape 12"/>
          <p:cNvSpPr>
            <a:spLocks noChangeArrowheads="1"/>
          </p:cNvSpPr>
          <p:nvPr/>
        </p:nvSpPr>
        <p:spPr bwMode="gray">
          <a:xfrm>
            <a:off x="1143000" y="2756298"/>
            <a:ext cx="1943100" cy="596503"/>
          </a:xfrm>
          <a:prstGeom prst="cube">
            <a:avLst>
              <a:gd name="adj" fmla="val 25000"/>
            </a:avLst>
          </a:prstGeom>
          <a:solidFill>
            <a:srgbClr val="FFFF00"/>
          </a:solidFill>
          <a:ln w="12700">
            <a:solidFill>
              <a:srgbClr val="FFCC00"/>
            </a:solidFill>
            <a:miter lim="800000"/>
            <a:headEnd/>
            <a:tailEnd/>
          </a:ln>
        </p:spPr>
        <p:txBody>
          <a:bodyPr wrap="none" lIns="67500" tIns="35100" rIns="67500" bIns="35100" anchor="b" anchorCtr="1"/>
          <a:lstStyle/>
          <a:p>
            <a:pPr algn="ctr">
              <a:buNone/>
            </a:pPr>
            <a:r>
              <a:rPr lang="en-GB" sz="1050" dirty="0"/>
              <a:t>Packet 2563</a:t>
            </a:r>
          </a:p>
        </p:txBody>
      </p:sp>
      <p:sp>
        <p:nvSpPr>
          <p:cNvPr id="23580" name="AutoShape 15"/>
          <p:cNvSpPr>
            <a:spLocks noChangeArrowheads="1"/>
          </p:cNvSpPr>
          <p:nvPr/>
        </p:nvSpPr>
        <p:spPr bwMode="gray">
          <a:xfrm>
            <a:off x="3028950" y="2756298"/>
            <a:ext cx="1600200" cy="596503"/>
          </a:xfrm>
          <a:prstGeom prst="cube">
            <a:avLst>
              <a:gd name="adj" fmla="val 25000"/>
            </a:avLst>
          </a:prstGeom>
          <a:solidFill>
            <a:srgbClr val="FFFF00"/>
          </a:solidFill>
          <a:ln w="12700">
            <a:solidFill>
              <a:srgbClr val="FFCC00"/>
            </a:solidFill>
            <a:miter lim="800000"/>
            <a:headEnd/>
            <a:tailEnd/>
          </a:ln>
        </p:spPr>
        <p:txBody>
          <a:bodyPr wrap="none" lIns="67500" tIns="35100" rIns="67500" bIns="35100" anchor="b"/>
          <a:lstStyle/>
          <a:p>
            <a:pPr algn="ctr">
              <a:buNone/>
            </a:pPr>
            <a:r>
              <a:rPr lang="en-GB" sz="1050" dirty="0"/>
              <a:t>Packet 2564</a:t>
            </a:r>
          </a:p>
        </p:txBody>
      </p:sp>
      <p:sp>
        <p:nvSpPr>
          <p:cNvPr id="23578" name="AutoShape 18"/>
          <p:cNvSpPr>
            <a:spLocks noChangeArrowheads="1"/>
          </p:cNvSpPr>
          <p:nvPr/>
        </p:nvSpPr>
        <p:spPr bwMode="gray">
          <a:xfrm>
            <a:off x="4629150" y="2756298"/>
            <a:ext cx="2057400" cy="596503"/>
          </a:xfrm>
          <a:prstGeom prst="cube">
            <a:avLst>
              <a:gd name="adj" fmla="val 25000"/>
            </a:avLst>
          </a:prstGeom>
          <a:solidFill>
            <a:srgbClr val="FFFF00"/>
          </a:solidFill>
          <a:ln w="12700">
            <a:solidFill>
              <a:srgbClr val="FFCC00"/>
            </a:solidFill>
            <a:miter lim="800000"/>
            <a:headEnd/>
            <a:tailEnd/>
          </a:ln>
        </p:spPr>
        <p:txBody>
          <a:bodyPr wrap="none" lIns="67500" tIns="35100" rIns="67500" bIns="35100" anchor="b"/>
          <a:lstStyle/>
          <a:p>
            <a:pPr algn="ctr">
              <a:buNone/>
            </a:pPr>
            <a:r>
              <a:rPr lang="en-GB" sz="1050" dirty="0"/>
              <a:t>Packet 2565</a:t>
            </a:r>
          </a:p>
        </p:txBody>
      </p:sp>
      <p:sp>
        <p:nvSpPr>
          <p:cNvPr id="23576" name="AutoShape 21"/>
          <p:cNvSpPr>
            <a:spLocks noChangeArrowheads="1"/>
          </p:cNvSpPr>
          <p:nvPr/>
        </p:nvSpPr>
        <p:spPr bwMode="gray">
          <a:xfrm>
            <a:off x="6629400" y="2756298"/>
            <a:ext cx="1371600" cy="596503"/>
          </a:xfrm>
          <a:prstGeom prst="cube">
            <a:avLst>
              <a:gd name="adj" fmla="val 25000"/>
            </a:avLst>
          </a:prstGeom>
          <a:solidFill>
            <a:srgbClr val="FFFF00"/>
          </a:solidFill>
          <a:ln w="12700">
            <a:solidFill>
              <a:srgbClr val="FFCC00"/>
            </a:solidFill>
            <a:miter lim="800000"/>
            <a:headEnd/>
            <a:tailEnd/>
          </a:ln>
        </p:spPr>
        <p:txBody>
          <a:bodyPr wrap="none" lIns="67500" tIns="35100" rIns="67500" bIns="35100" anchor="b"/>
          <a:lstStyle/>
          <a:p>
            <a:pPr algn="ctr">
              <a:buNone/>
            </a:pPr>
            <a:r>
              <a:rPr lang="en-GB" sz="1050" dirty="0"/>
              <a:t>Packet 2568</a:t>
            </a:r>
          </a:p>
        </p:txBody>
      </p:sp>
      <p:sp>
        <p:nvSpPr>
          <p:cNvPr id="623639" name="AutoShape 23"/>
          <p:cNvSpPr>
            <a:spLocks noChangeArrowheads="1"/>
          </p:cNvSpPr>
          <p:nvPr/>
        </p:nvSpPr>
        <p:spPr bwMode="gray">
          <a:xfrm>
            <a:off x="4686300" y="1828800"/>
            <a:ext cx="3200400" cy="633413"/>
          </a:xfrm>
          <a:prstGeom prst="cube">
            <a:avLst>
              <a:gd name="adj" fmla="val 25000"/>
            </a:avLst>
          </a:prstGeom>
          <a:solidFill>
            <a:srgbClr val="00B050"/>
          </a:solidFill>
          <a:ln w="12700">
            <a:solidFill>
              <a:srgbClr val="00FF00"/>
            </a:solidFill>
            <a:miter lim="800000"/>
            <a:headEnd/>
            <a:tailEnd/>
          </a:ln>
          <a:effectLst/>
        </p:spPr>
        <p:txBody>
          <a:bodyPr wrap="none" anchor="b"/>
          <a:lstStyle/>
          <a:p>
            <a:pPr algn="ctr">
              <a:buNone/>
              <a:defRPr/>
            </a:pPr>
            <a:r>
              <a:rPr lang="en-GB" sz="1050" dirty="0">
                <a:solidFill>
                  <a:srgbClr val="FFF66B"/>
                </a:solidFill>
                <a:effectLst>
                  <a:outerShdw blurRad="38100" dist="38100" dir="2700000" algn="tl">
                    <a:srgbClr val="000000"/>
                  </a:outerShdw>
                </a:effectLst>
              </a:rPr>
              <a:t>Link Transaction 363</a:t>
            </a:r>
          </a:p>
        </p:txBody>
      </p:sp>
      <p:sp>
        <p:nvSpPr>
          <p:cNvPr id="23567" name="AutoShape 25"/>
          <p:cNvSpPr>
            <a:spLocks/>
          </p:cNvSpPr>
          <p:nvPr/>
        </p:nvSpPr>
        <p:spPr bwMode="gray">
          <a:xfrm rot="-5400000">
            <a:off x="6137077" y="962621"/>
            <a:ext cx="298847" cy="3200400"/>
          </a:xfrm>
          <a:prstGeom prst="rightBrace">
            <a:avLst>
              <a:gd name="adj1" fmla="val 109819"/>
              <a:gd name="adj2" fmla="val 47843"/>
            </a:avLst>
          </a:prstGeom>
          <a:noFill/>
          <a:ln w="57150">
            <a:solidFill>
              <a:srgbClr val="FFCC00"/>
            </a:solidFill>
            <a:round/>
            <a:headEnd/>
            <a:tailEnd/>
          </a:ln>
        </p:spPr>
        <p:txBody>
          <a:bodyPr wrap="none" lIns="67500" tIns="35100" rIns="67500" bIns="35100" anchor="ctr"/>
          <a:lstStyle/>
          <a:p>
            <a:endParaRPr lang="en-US" sz="1350"/>
          </a:p>
        </p:txBody>
      </p:sp>
      <p:sp>
        <p:nvSpPr>
          <p:cNvPr id="18452" name="AutoShape 28"/>
          <p:cNvSpPr>
            <a:spLocks noChangeArrowheads="1"/>
          </p:cNvSpPr>
          <p:nvPr/>
        </p:nvSpPr>
        <p:spPr bwMode="auto">
          <a:xfrm>
            <a:off x="1543050" y="742951"/>
            <a:ext cx="3276600" cy="659606"/>
          </a:xfrm>
          <a:prstGeom prst="cube">
            <a:avLst>
              <a:gd name="adj" fmla="val 25000"/>
            </a:avLst>
          </a:prstGeom>
          <a:solidFill>
            <a:srgbClr val="00B0F0"/>
          </a:solidFill>
          <a:ln w="12700">
            <a:solidFill>
              <a:srgbClr val="008000"/>
            </a:solidFill>
            <a:miter lim="800000"/>
            <a:headEnd/>
            <a:tailEnd/>
          </a:ln>
          <a:scene3d>
            <a:camera prst="orthographicFront"/>
            <a:lightRig rig="threePt" dir="t"/>
          </a:scene3d>
          <a:sp3d prstMaterial="metal"/>
        </p:spPr>
        <p:txBody>
          <a:bodyPr wrap="none" anchor="b"/>
          <a:lstStyle/>
          <a:p>
            <a:pPr algn="ctr">
              <a:buNone/>
              <a:defRPr/>
            </a:pPr>
            <a:r>
              <a:rPr lang="en-GB" sz="1200" dirty="0"/>
              <a:t>Transfer 180</a:t>
            </a:r>
          </a:p>
        </p:txBody>
      </p:sp>
      <p:sp>
        <p:nvSpPr>
          <p:cNvPr id="23570" name="AutoShape 30"/>
          <p:cNvSpPr>
            <a:spLocks noChangeArrowheads="1"/>
          </p:cNvSpPr>
          <p:nvPr/>
        </p:nvSpPr>
        <p:spPr bwMode="auto">
          <a:xfrm>
            <a:off x="4724400" y="742951"/>
            <a:ext cx="3276600" cy="659606"/>
          </a:xfrm>
          <a:prstGeom prst="cube">
            <a:avLst>
              <a:gd name="adj" fmla="val 25000"/>
            </a:avLst>
          </a:prstGeom>
          <a:solidFill>
            <a:srgbClr val="00B0F0"/>
          </a:solidFill>
          <a:ln w="12700">
            <a:solidFill>
              <a:srgbClr val="008000"/>
            </a:solidFill>
            <a:miter lim="800000"/>
            <a:headEnd/>
            <a:tailEnd/>
          </a:ln>
        </p:spPr>
        <p:txBody>
          <a:bodyPr wrap="none" anchor="b"/>
          <a:lstStyle/>
          <a:p>
            <a:pPr algn="ctr">
              <a:buNone/>
            </a:pPr>
            <a:r>
              <a:rPr lang="en-GB" sz="1200" dirty="0"/>
              <a:t>Transfer 181</a:t>
            </a:r>
          </a:p>
        </p:txBody>
      </p:sp>
      <p:pic>
        <p:nvPicPr>
          <p:cNvPr id="28675" name="Picture 3"/>
          <p:cNvPicPr>
            <a:picLocks noChangeAspect="1" noChangeArrowheads="1"/>
          </p:cNvPicPr>
          <p:nvPr/>
        </p:nvPicPr>
        <p:blipFill>
          <a:blip r:embed="rId4" cstate="print"/>
          <a:srcRect/>
          <a:stretch>
            <a:fillRect/>
          </a:stretch>
        </p:blipFill>
        <p:spPr bwMode="auto">
          <a:xfrm>
            <a:off x="4743450" y="914401"/>
            <a:ext cx="3086100" cy="238124"/>
          </a:xfrm>
          <a:prstGeom prst="rect">
            <a:avLst/>
          </a:prstGeom>
          <a:noFill/>
          <a:ln w="9525">
            <a:noFill/>
            <a:miter lim="800000"/>
            <a:headEnd/>
            <a:tailEnd/>
          </a:ln>
          <a:effectLst/>
        </p:spPr>
      </p:pic>
      <p:pic>
        <p:nvPicPr>
          <p:cNvPr id="28676" name="Picture 4"/>
          <p:cNvPicPr>
            <a:picLocks noChangeAspect="1" noChangeArrowheads="1"/>
          </p:cNvPicPr>
          <p:nvPr/>
        </p:nvPicPr>
        <p:blipFill>
          <a:blip r:embed="rId5" cstate="print"/>
          <a:srcRect/>
          <a:stretch>
            <a:fillRect/>
          </a:stretch>
        </p:blipFill>
        <p:spPr bwMode="auto">
          <a:xfrm>
            <a:off x="1657350" y="2000250"/>
            <a:ext cx="2914650" cy="285750"/>
          </a:xfrm>
          <a:prstGeom prst="rect">
            <a:avLst/>
          </a:prstGeom>
          <a:noFill/>
          <a:ln w="9525">
            <a:noFill/>
            <a:miter lim="800000"/>
            <a:headEnd/>
            <a:tailEnd/>
          </a:ln>
          <a:effectLst/>
        </p:spPr>
      </p:pic>
      <p:pic>
        <p:nvPicPr>
          <p:cNvPr id="28677" name="Picture 5"/>
          <p:cNvPicPr>
            <a:picLocks noChangeAspect="1" noChangeArrowheads="1"/>
          </p:cNvPicPr>
          <p:nvPr/>
        </p:nvPicPr>
        <p:blipFill>
          <a:blip r:embed="rId6" cstate="print"/>
          <a:srcRect/>
          <a:stretch>
            <a:fillRect/>
          </a:stretch>
        </p:blipFill>
        <p:spPr bwMode="auto">
          <a:xfrm>
            <a:off x="4743450" y="2000250"/>
            <a:ext cx="2951559" cy="285750"/>
          </a:xfrm>
          <a:prstGeom prst="rect">
            <a:avLst/>
          </a:prstGeom>
          <a:noFill/>
          <a:ln w="9525">
            <a:noFill/>
            <a:miter lim="800000"/>
            <a:headEnd/>
            <a:tailEnd/>
          </a:ln>
          <a:effectLst/>
        </p:spPr>
      </p:pic>
      <p:pic>
        <p:nvPicPr>
          <p:cNvPr id="28679" name="Picture 7"/>
          <p:cNvPicPr>
            <a:picLocks noChangeAspect="1" noChangeArrowheads="1"/>
          </p:cNvPicPr>
          <p:nvPr/>
        </p:nvPicPr>
        <p:blipFill>
          <a:blip r:embed="rId7" cstate="print"/>
          <a:srcRect/>
          <a:stretch>
            <a:fillRect/>
          </a:stretch>
        </p:blipFill>
        <p:spPr bwMode="auto">
          <a:xfrm>
            <a:off x="1143000" y="2936844"/>
            <a:ext cx="1771650" cy="206406"/>
          </a:xfrm>
          <a:prstGeom prst="rect">
            <a:avLst/>
          </a:prstGeom>
          <a:noFill/>
          <a:ln w="9525">
            <a:noFill/>
            <a:miter lim="800000"/>
            <a:headEnd/>
            <a:tailEnd/>
          </a:ln>
          <a:effectLst/>
        </p:spPr>
      </p:pic>
      <p:pic>
        <p:nvPicPr>
          <p:cNvPr id="28680" name="Picture 8"/>
          <p:cNvPicPr>
            <a:picLocks noChangeAspect="1" noChangeArrowheads="1"/>
          </p:cNvPicPr>
          <p:nvPr/>
        </p:nvPicPr>
        <p:blipFill>
          <a:blip r:embed="rId8" cstate="print"/>
          <a:srcRect/>
          <a:stretch>
            <a:fillRect/>
          </a:stretch>
        </p:blipFill>
        <p:spPr bwMode="auto">
          <a:xfrm>
            <a:off x="3028950" y="2937076"/>
            <a:ext cx="1428750" cy="186890"/>
          </a:xfrm>
          <a:prstGeom prst="rect">
            <a:avLst/>
          </a:prstGeom>
          <a:noFill/>
          <a:ln w="9525">
            <a:noFill/>
            <a:miter lim="800000"/>
            <a:headEnd/>
            <a:tailEnd/>
          </a:ln>
          <a:effectLst/>
        </p:spPr>
      </p:pic>
      <p:pic>
        <p:nvPicPr>
          <p:cNvPr id="28681" name="Picture 9"/>
          <p:cNvPicPr>
            <a:picLocks noChangeAspect="1" noChangeArrowheads="1"/>
          </p:cNvPicPr>
          <p:nvPr/>
        </p:nvPicPr>
        <p:blipFill>
          <a:blip r:embed="rId9" cstate="print"/>
          <a:srcRect/>
          <a:stretch>
            <a:fillRect/>
          </a:stretch>
        </p:blipFill>
        <p:spPr bwMode="auto">
          <a:xfrm>
            <a:off x="4686300" y="2914650"/>
            <a:ext cx="1828800" cy="228599"/>
          </a:xfrm>
          <a:prstGeom prst="rect">
            <a:avLst/>
          </a:prstGeom>
          <a:noFill/>
          <a:ln w="9525">
            <a:noFill/>
            <a:miter lim="800000"/>
            <a:headEnd/>
            <a:tailEnd/>
          </a:ln>
          <a:effectLst/>
        </p:spPr>
      </p:pic>
      <p:pic>
        <p:nvPicPr>
          <p:cNvPr id="28682" name="Picture 10"/>
          <p:cNvPicPr>
            <a:picLocks noChangeAspect="1" noChangeArrowheads="1"/>
          </p:cNvPicPr>
          <p:nvPr/>
        </p:nvPicPr>
        <p:blipFill>
          <a:blip r:embed="rId10" cstate="print"/>
          <a:srcRect/>
          <a:stretch>
            <a:fillRect/>
          </a:stretch>
        </p:blipFill>
        <p:spPr bwMode="auto">
          <a:xfrm>
            <a:off x="6629400" y="2914650"/>
            <a:ext cx="1200150" cy="228600"/>
          </a:xfrm>
          <a:prstGeom prst="rect">
            <a:avLst/>
          </a:prstGeom>
          <a:noFill/>
          <a:ln w="9525">
            <a:noFill/>
            <a:miter lim="800000"/>
            <a:headEnd/>
            <a:tailEnd/>
          </a:ln>
          <a:effectLst/>
        </p:spPr>
      </p:pic>
      <p:pic>
        <p:nvPicPr>
          <p:cNvPr id="28683" name="Picture 11"/>
          <p:cNvPicPr>
            <a:picLocks noChangeAspect="1" noChangeArrowheads="1"/>
          </p:cNvPicPr>
          <p:nvPr/>
        </p:nvPicPr>
        <p:blipFill>
          <a:blip r:embed="rId11" cstate="print"/>
          <a:srcRect/>
          <a:stretch>
            <a:fillRect/>
          </a:stretch>
        </p:blipFill>
        <p:spPr bwMode="auto">
          <a:xfrm>
            <a:off x="1543051" y="914400"/>
            <a:ext cx="3086099" cy="274394"/>
          </a:xfrm>
          <a:prstGeom prst="rect">
            <a:avLst/>
          </a:prstGeom>
          <a:noFill/>
          <a:ln w="9525">
            <a:noFill/>
            <a:miter lim="800000"/>
            <a:headEnd/>
            <a:tailEnd/>
          </a:ln>
          <a:effectLst/>
        </p:spPr>
      </p:pic>
      <p:sp>
        <p:nvSpPr>
          <p:cNvPr id="27" name="AutoShape 8"/>
          <p:cNvSpPr>
            <a:spLocks/>
          </p:cNvSpPr>
          <p:nvPr/>
        </p:nvSpPr>
        <p:spPr bwMode="gray">
          <a:xfrm rot="-5400000">
            <a:off x="4657725" y="-1343026"/>
            <a:ext cx="400051" cy="5943600"/>
          </a:xfrm>
          <a:prstGeom prst="rightBrace">
            <a:avLst>
              <a:gd name="adj1" fmla="val 115701"/>
              <a:gd name="adj2" fmla="val 69779"/>
            </a:avLst>
          </a:prstGeom>
          <a:noFill/>
          <a:ln w="57150">
            <a:solidFill>
              <a:srgbClr val="FFCC00"/>
            </a:solidFill>
            <a:round/>
            <a:headEnd/>
            <a:tailEnd/>
          </a:ln>
        </p:spPr>
        <p:txBody>
          <a:bodyPr wrap="none" lIns="67500" tIns="35100" rIns="67500" bIns="35100" anchor="ctr"/>
          <a:lstStyle/>
          <a:p>
            <a:endParaRPr lang="en-US" sz="1350"/>
          </a:p>
        </p:txBody>
      </p:sp>
      <p:sp>
        <p:nvSpPr>
          <p:cNvPr id="4" name="Footer Placeholder 3"/>
          <p:cNvSpPr>
            <a:spLocks noGrp="1"/>
          </p:cNvSpPr>
          <p:nvPr>
            <p:ph type="ftr" sz="quarter" idx="11"/>
          </p:nvPr>
        </p:nvSpPr>
        <p:spPr/>
        <p:txBody>
          <a:bodyPr/>
          <a:lstStyle/>
          <a:p>
            <a:r>
              <a:rPr lang="en-US"/>
              <a:t>Company Confidential</a:t>
            </a:r>
          </a:p>
        </p:txBody>
      </p:sp>
    </p:spTree>
    <p:extLst>
      <p:ext uri="{BB962C8B-B14F-4D97-AF65-F5344CB8AC3E}">
        <p14:creationId xmlns:p14="http://schemas.microsoft.com/office/powerpoint/2010/main" val="187254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dirty="0"/>
              <a:t>Protocol Layered Model </a:t>
            </a:r>
          </a:p>
        </p:txBody>
      </p:sp>
      <p:sp>
        <p:nvSpPr>
          <p:cNvPr id="11268" name="Rounded Rectangle 7"/>
          <p:cNvSpPr>
            <a:spLocks noChangeArrowheads="1"/>
          </p:cNvSpPr>
          <p:nvPr/>
        </p:nvSpPr>
        <p:spPr bwMode="auto">
          <a:xfrm>
            <a:off x="2143126" y="2366963"/>
            <a:ext cx="1895475" cy="523875"/>
          </a:xfrm>
          <a:prstGeom prst="roundRect">
            <a:avLst>
              <a:gd name="adj" fmla="val 16667"/>
            </a:avLst>
          </a:prstGeom>
          <a:solidFill>
            <a:srgbClr val="00B050"/>
          </a:solidFill>
          <a:ln w="9525" algn="ctr">
            <a:solidFill>
              <a:schemeClr val="tx1"/>
            </a:solidFill>
            <a:round/>
            <a:headEnd/>
            <a:tailEnd/>
          </a:ln>
        </p:spPr>
        <p:txBody>
          <a:bodyPr lIns="91438" tIns="45719" rIns="91438" bIns="45719" anchor="ct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800">
                <a:solidFill>
                  <a:schemeClr val="tx1"/>
                </a:solidFill>
              </a:rPr>
              <a:t>Data Link</a:t>
            </a:r>
          </a:p>
        </p:txBody>
      </p:sp>
      <p:sp>
        <p:nvSpPr>
          <p:cNvPr id="11269" name="Rounded Rectangle 8"/>
          <p:cNvSpPr>
            <a:spLocks noChangeArrowheads="1"/>
          </p:cNvSpPr>
          <p:nvPr/>
        </p:nvSpPr>
        <p:spPr bwMode="auto">
          <a:xfrm>
            <a:off x="2143126" y="1762126"/>
            <a:ext cx="1895475" cy="523875"/>
          </a:xfrm>
          <a:prstGeom prst="roundRect">
            <a:avLst>
              <a:gd name="adj" fmla="val 16667"/>
            </a:avLst>
          </a:prstGeom>
          <a:solidFill>
            <a:srgbClr val="FFC000"/>
          </a:solidFill>
          <a:ln w="9525" algn="ctr">
            <a:solidFill>
              <a:schemeClr val="tx1"/>
            </a:solidFill>
            <a:round/>
            <a:headEnd/>
            <a:tailEnd/>
          </a:ln>
        </p:spPr>
        <p:txBody>
          <a:bodyPr lIns="91438" tIns="45719" rIns="91438" bIns="45719" anchor="ct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800">
                <a:solidFill>
                  <a:schemeClr val="tx1"/>
                </a:solidFill>
              </a:rPr>
              <a:t>Transaction</a:t>
            </a:r>
          </a:p>
        </p:txBody>
      </p:sp>
      <p:sp>
        <p:nvSpPr>
          <p:cNvPr id="11270" name="Rounded Rectangle 9"/>
          <p:cNvSpPr>
            <a:spLocks noChangeArrowheads="1"/>
          </p:cNvSpPr>
          <p:nvPr/>
        </p:nvSpPr>
        <p:spPr bwMode="auto">
          <a:xfrm>
            <a:off x="2156222" y="2952751"/>
            <a:ext cx="1895475" cy="1004888"/>
          </a:xfrm>
          <a:prstGeom prst="roundRect">
            <a:avLst>
              <a:gd name="adj" fmla="val 16667"/>
            </a:avLst>
          </a:prstGeom>
          <a:solidFill>
            <a:srgbClr val="0070C0"/>
          </a:solidFill>
          <a:ln w="9525" algn="ctr">
            <a:solidFill>
              <a:schemeClr val="tx1"/>
            </a:solidFill>
            <a:round/>
            <a:headEnd/>
            <a:tailEnd/>
          </a:ln>
        </p:spPr>
        <p:txBody>
          <a:bodyPr lIns="91438" tIns="45719" rIns="91438" bIns="45719"/>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350">
                <a:solidFill>
                  <a:schemeClr val="tx1"/>
                </a:solidFill>
              </a:rPr>
              <a:t>Physical</a:t>
            </a:r>
            <a:r>
              <a:rPr lang="en-US" altLang="en-US" sz="1350">
                <a:solidFill>
                  <a:srgbClr val="FFCC00"/>
                </a:solidFill>
              </a:rPr>
              <a:t> </a:t>
            </a:r>
          </a:p>
        </p:txBody>
      </p:sp>
      <p:sp>
        <p:nvSpPr>
          <p:cNvPr id="11" name="Rounded Rectangle 10"/>
          <p:cNvSpPr/>
          <p:nvPr/>
        </p:nvSpPr>
        <p:spPr bwMode="auto">
          <a:xfrm>
            <a:off x="2143126" y="1164431"/>
            <a:ext cx="1895475" cy="523875"/>
          </a:xfrm>
          <a:prstGeom prst="roundRect">
            <a:avLst/>
          </a:prstGeom>
          <a:solidFill>
            <a:schemeClr val="bg1">
              <a:lumMod val="90000"/>
            </a:schemeClr>
          </a:solidFill>
          <a:ln w="9525" cap="flat" cmpd="sng" algn="ctr">
            <a:solidFill>
              <a:schemeClr val="tx1"/>
            </a:solidFill>
            <a:prstDash val="solid"/>
            <a:round/>
            <a:headEnd type="none" w="med" len="med"/>
            <a:tailEnd type="none" w="med" len="med"/>
          </a:ln>
          <a:effectLst/>
        </p:spPr>
        <p:txBody>
          <a:bodyPr lIns="91438" tIns="45719" rIns="91438" bIns="45719" anchor="ctr"/>
          <a:lstStyle/>
          <a:p>
            <a:pPr algn="ctr" eaLnBrk="1" hangingPunct="1">
              <a:defRPr/>
            </a:pPr>
            <a:r>
              <a:rPr lang="en-US" sz="1350" dirty="0"/>
              <a:t>Application</a:t>
            </a:r>
          </a:p>
        </p:txBody>
      </p:sp>
      <p:sp>
        <p:nvSpPr>
          <p:cNvPr id="12" name="Rounded Rectangle 11"/>
          <p:cNvSpPr/>
          <p:nvPr/>
        </p:nvSpPr>
        <p:spPr bwMode="auto">
          <a:xfrm>
            <a:off x="2305051" y="3284936"/>
            <a:ext cx="1565672" cy="264319"/>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lIns="91438" tIns="45719" rIns="91438" bIns="45719"/>
          <a:lstStyle/>
          <a:p>
            <a:pPr algn="ctr" eaLnBrk="1" hangingPunct="1">
              <a:defRPr/>
            </a:pPr>
            <a:r>
              <a:rPr lang="en-US" sz="1050" dirty="0"/>
              <a:t>Logical Sub Block</a:t>
            </a:r>
          </a:p>
        </p:txBody>
      </p:sp>
      <p:sp>
        <p:nvSpPr>
          <p:cNvPr id="13" name="Rounded Rectangle 12"/>
          <p:cNvSpPr/>
          <p:nvPr/>
        </p:nvSpPr>
        <p:spPr bwMode="auto">
          <a:xfrm>
            <a:off x="2312195" y="3575449"/>
            <a:ext cx="1564481" cy="264319"/>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91438" tIns="45719" rIns="91438" bIns="45719"/>
          <a:lstStyle/>
          <a:p>
            <a:pPr algn="ctr" eaLnBrk="1" hangingPunct="1">
              <a:defRPr/>
            </a:pPr>
            <a:r>
              <a:rPr lang="en-US" sz="1050" dirty="0"/>
              <a:t>Electrical Sub Block</a:t>
            </a:r>
          </a:p>
        </p:txBody>
      </p:sp>
      <p:sp>
        <p:nvSpPr>
          <p:cNvPr id="11274" name="Rounded Rectangle 13"/>
          <p:cNvSpPr>
            <a:spLocks noChangeArrowheads="1"/>
          </p:cNvSpPr>
          <p:nvPr/>
        </p:nvSpPr>
        <p:spPr bwMode="auto">
          <a:xfrm>
            <a:off x="2364582" y="2967038"/>
            <a:ext cx="1416844" cy="252413"/>
          </a:xfrm>
          <a:prstGeom prst="roundRect">
            <a:avLst>
              <a:gd name="adj" fmla="val 16667"/>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38" tIns="45719" rIns="91438" bIns="45719"/>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3000">
              <a:solidFill>
                <a:srgbClr val="FFCC00"/>
              </a:solidFill>
            </a:endParaRPr>
          </a:p>
        </p:txBody>
      </p:sp>
      <p:sp>
        <p:nvSpPr>
          <p:cNvPr id="11275" name="Right Arrow 2"/>
          <p:cNvSpPr>
            <a:spLocks noChangeArrowheads="1"/>
          </p:cNvSpPr>
          <p:nvPr/>
        </p:nvSpPr>
        <p:spPr bwMode="auto">
          <a:xfrm>
            <a:off x="4045744" y="1900238"/>
            <a:ext cx="1002506" cy="266700"/>
          </a:xfrm>
          <a:prstGeom prst="rightArrow">
            <a:avLst>
              <a:gd name="adj1" fmla="val 50000"/>
              <a:gd name="adj2" fmla="val 50154"/>
            </a:avLst>
          </a:prstGeom>
          <a:solidFill>
            <a:srgbClr val="FFFFFF"/>
          </a:solidFill>
          <a:ln w="9525" algn="ctr">
            <a:solidFill>
              <a:schemeClr val="tx1"/>
            </a:solidFill>
            <a:round/>
            <a:headEnd/>
            <a:tailEnd/>
          </a:ln>
        </p:spPr>
        <p:txBody>
          <a:bodyPr lIns="91438" tIns="45719" rIns="91438" bIns="45719"/>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3000">
              <a:solidFill>
                <a:srgbClr val="FFCC00"/>
              </a:solidFill>
            </a:endParaRPr>
          </a:p>
        </p:txBody>
      </p:sp>
      <p:sp>
        <p:nvSpPr>
          <p:cNvPr id="11276" name="Right Arrow 13"/>
          <p:cNvSpPr>
            <a:spLocks noChangeArrowheads="1"/>
          </p:cNvSpPr>
          <p:nvPr/>
        </p:nvSpPr>
        <p:spPr bwMode="auto">
          <a:xfrm>
            <a:off x="4038602" y="2499124"/>
            <a:ext cx="1003697" cy="267890"/>
          </a:xfrm>
          <a:prstGeom prst="rightArrow">
            <a:avLst>
              <a:gd name="adj1" fmla="val 50000"/>
              <a:gd name="adj2" fmla="val 49990"/>
            </a:avLst>
          </a:prstGeom>
          <a:solidFill>
            <a:srgbClr val="FFFFFF"/>
          </a:solidFill>
          <a:ln w="9525" algn="ctr">
            <a:solidFill>
              <a:schemeClr val="tx1"/>
            </a:solidFill>
            <a:round/>
            <a:headEnd/>
            <a:tailEnd/>
          </a:ln>
        </p:spPr>
        <p:txBody>
          <a:bodyPr lIns="91438" tIns="45719" rIns="91438" bIns="45719"/>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3000">
              <a:solidFill>
                <a:srgbClr val="FFCC00"/>
              </a:solidFill>
            </a:endParaRPr>
          </a:p>
        </p:txBody>
      </p:sp>
      <p:sp>
        <p:nvSpPr>
          <p:cNvPr id="11277" name="Right Arrow 14"/>
          <p:cNvSpPr>
            <a:spLocks noChangeArrowheads="1"/>
          </p:cNvSpPr>
          <p:nvPr/>
        </p:nvSpPr>
        <p:spPr bwMode="auto">
          <a:xfrm>
            <a:off x="4051698" y="3225405"/>
            <a:ext cx="1003697" cy="267890"/>
          </a:xfrm>
          <a:prstGeom prst="rightArrow">
            <a:avLst>
              <a:gd name="adj1" fmla="val 50000"/>
              <a:gd name="adj2" fmla="val 49990"/>
            </a:avLst>
          </a:prstGeom>
          <a:solidFill>
            <a:srgbClr val="FFFFFF"/>
          </a:solidFill>
          <a:ln w="9525" algn="ctr">
            <a:solidFill>
              <a:schemeClr val="tx1"/>
            </a:solidFill>
            <a:round/>
            <a:headEnd/>
            <a:tailEnd/>
          </a:ln>
        </p:spPr>
        <p:txBody>
          <a:bodyPr lIns="91438" tIns="45719" rIns="91438" bIns="45719"/>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3000">
              <a:solidFill>
                <a:srgbClr val="FFCC00"/>
              </a:solidFill>
            </a:endParaRPr>
          </a:p>
        </p:txBody>
      </p:sp>
      <p:sp>
        <p:nvSpPr>
          <p:cNvPr id="11278" name="Right Arrow 15"/>
          <p:cNvSpPr>
            <a:spLocks noChangeArrowheads="1"/>
          </p:cNvSpPr>
          <p:nvPr/>
        </p:nvSpPr>
        <p:spPr bwMode="auto">
          <a:xfrm>
            <a:off x="4051698" y="3565924"/>
            <a:ext cx="1003697" cy="267890"/>
          </a:xfrm>
          <a:prstGeom prst="rightArrow">
            <a:avLst>
              <a:gd name="adj1" fmla="val 50000"/>
              <a:gd name="adj2" fmla="val 49990"/>
            </a:avLst>
          </a:prstGeom>
          <a:solidFill>
            <a:srgbClr val="FFFFFF"/>
          </a:solidFill>
          <a:ln w="9525" algn="ctr">
            <a:solidFill>
              <a:schemeClr val="tx1"/>
            </a:solidFill>
            <a:round/>
            <a:headEnd/>
            <a:tailEnd/>
          </a:ln>
        </p:spPr>
        <p:txBody>
          <a:bodyPr lIns="91438" tIns="45719" rIns="91438" bIns="45719"/>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3000">
              <a:solidFill>
                <a:srgbClr val="FFCC00"/>
              </a:solidFill>
            </a:endParaRPr>
          </a:p>
        </p:txBody>
      </p:sp>
      <p:sp>
        <p:nvSpPr>
          <p:cNvPr id="11279" name="Right Arrow 16"/>
          <p:cNvSpPr>
            <a:spLocks noChangeArrowheads="1"/>
          </p:cNvSpPr>
          <p:nvPr/>
        </p:nvSpPr>
        <p:spPr bwMode="auto">
          <a:xfrm>
            <a:off x="4038602" y="1295401"/>
            <a:ext cx="1003697" cy="267891"/>
          </a:xfrm>
          <a:prstGeom prst="rightArrow">
            <a:avLst>
              <a:gd name="adj1" fmla="val 50000"/>
              <a:gd name="adj2" fmla="val 49990"/>
            </a:avLst>
          </a:prstGeom>
          <a:solidFill>
            <a:srgbClr val="FFFFFF"/>
          </a:solidFill>
          <a:ln w="9525" algn="ctr">
            <a:solidFill>
              <a:schemeClr val="tx1"/>
            </a:solidFill>
            <a:round/>
            <a:headEnd/>
            <a:tailEnd/>
          </a:ln>
        </p:spPr>
        <p:txBody>
          <a:bodyPr lIns="91438" tIns="45719" rIns="91438" bIns="45719"/>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3000">
              <a:solidFill>
                <a:srgbClr val="FFCC00"/>
              </a:solidFill>
            </a:endParaRPr>
          </a:p>
        </p:txBody>
      </p:sp>
      <p:sp>
        <p:nvSpPr>
          <p:cNvPr id="11280" name="TextBox 3"/>
          <p:cNvSpPr txBox="1">
            <a:spLocks noChangeArrowheads="1"/>
          </p:cNvSpPr>
          <p:nvPr/>
        </p:nvSpPr>
        <p:spPr bwMode="auto">
          <a:xfrm>
            <a:off x="5055394" y="1229917"/>
            <a:ext cx="2863472"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rPr>
              <a:t>Software </a:t>
            </a:r>
          </a:p>
          <a:p>
            <a:pPr>
              <a:lnSpc>
                <a:spcPct val="100000"/>
              </a:lnSpc>
              <a:spcBef>
                <a:spcPct val="0"/>
              </a:spcBef>
              <a:spcAft>
                <a:spcPct val="0"/>
              </a:spcAft>
              <a:buClrTx/>
              <a:buFontTx/>
              <a:buNone/>
            </a:pPr>
            <a:r>
              <a:rPr lang="en-US" altLang="en-US" sz="1200">
                <a:solidFill>
                  <a:schemeClr val="tx1"/>
                </a:solidFill>
              </a:rPr>
              <a:t>– Ethernet, NVMe, SOP, AHCI, SATA…</a:t>
            </a:r>
          </a:p>
        </p:txBody>
      </p:sp>
      <p:sp>
        <p:nvSpPr>
          <p:cNvPr id="11281" name="TextBox 18"/>
          <p:cNvSpPr txBox="1">
            <a:spLocks noChangeArrowheads="1"/>
          </p:cNvSpPr>
          <p:nvPr/>
        </p:nvSpPr>
        <p:spPr bwMode="auto">
          <a:xfrm>
            <a:off x="5055394" y="1827610"/>
            <a:ext cx="2441690"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1200" dirty="0">
                <a:solidFill>
                  <a:schemeClr val="tx1"/>
                </a:solidFill>
              </a:rPr>
              <a:t>Device Configuration and Control</a:t>
            </a:r>
          </a:p>
          <a:p>
            <a:pPr>
              <a:lnSpc>
                <a:spcPct val="100000"/>
              </a:lnSpc>
              <a:spcBef>
                <a:spcPct val="0"/>
              </a:spcBef>
              <a:spcAft>
                <a:spcPct val="0"/>
              </a:spcAft>
              <a:buClrTx/>
              <a:buFontTx/>
              <a:buNone/>
            </a:pPr>
            <a:r>
              <a:rPr lang="en-US" altLang="en-US" sz="1200" dirty="0">
                <a:solidFill>
                  <a:schemeClr val="tx1"/>
                </a:solidFill>
              </a:rPr>
              <a:t>Data Transfer to/from Memory</a:t>
            </a:r>
          </a:p>
        </p:txBody>
      </p:sp>
      <p:sp>
        <p:nvSpPr>
          <p:cNvPr id="11282" name="TextBox 19"/>
          <p:cNvSpPr txBox="1">
            <a:spLocks noChangeArrowheads="1"/>
          </p:cNvSpPr>
          <p:nvPr/>
        </p:nvSpPr>
        <p:spPr bwMode="auto">
          <a:xfrm>
            <a:off x="5055394" y="2432449"/>
            <a:ext cx="2659250"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1200" dirty="0">
                <a:solidFill>
                  <a:schemeClr val="tx1"/>
                </a:solidFill>
              </a:rPr>
              <a:t>Management of Packets:</a:t>
            </a:r>
          </a:p>
          <a:p>
            <a:pPr>
              <a:lnSpc>
                <a:spcPct val="100000"/>
              </a:lnSpc>
              <a:spcBef>
                <a:spcPct val="0"/>
              </a:spcBef>
              <a:spcAft>
                <a:spcPct val="0"/>
              </a:spcAft>
              <a:buClrTx/>
              <a:buFontTx/>
              <a:buNone/>
            </a:pPr>
            <a:r>
              <a:rPr lang="en-US" altLang="en-US" sz="1200" dirty="0">
                <a:solidFill>
                  <a:schemeClr val="tx1"/>
                </a:solidFill>
              </a:rPr>
              <a:t>Flow Control and ACK/NAK Protocol</a:t>
            </a:r>
          </a:p>
        </p:txBody>
      </p:sp>
      <p:sp>
        <p:nvSpPr>
          <p:cNvPr id="11283" name="TextBox 20"/>
          <p:cNvSpPr txBox="1">
            <a:spLocks noChangeArrowheads="1"/>
          </p:cNvSpPr>
          <p:nvPr/>
        </p:nvSpPr>
        <p:spPr bwMode="auto">
          <a:xfrm>
            <a:off x="5055394" y="3561161"/>
            <a:ext cx="2387188" cy="30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1350" dirty="0">
                <a:solidFill>
                  <a:schemeClr val="tx1"/>
                </a:solidFill>
              </a:rPr>
              <a:t>Electrical (Analog) Signaling</a:t>
            </a:r>
          </a:p>
        </p:txBody>
      </p:sp>
      <p:sp>
        <p:nvSpPr>
          <p:cNvPr id="11284" name="TextBox 21"/>
          <p:cNvSpPr txBox="1">
            <a:spLocks noChangeArrowheads="1"/>
          </p:cNvSpPr>
          <p:nvPr/>
        </p:nvSpPr>
        <p:spPr bwMode="auto">
          <a:xfrm>
            <a:off x="5061347" y="3223022"/>
            <a:ext cx="1165764" cy="30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1350">
                <a:solidFill>
                  <a:schemeClr val="tx1"/>
                </a:solidFill>
              </a:rPr>
              <a:t>Link Training</a:t>
            </a:r>
          </a:p>
        </p:txBody>
      </p:sp>
      <p:sp>
        <p:nvSpPr>
          <p:cNvPr id="11285" name="Footer Placeholder 1"/>
          <p:cNvSpPr>
            <a:spLocks noGrp="1"/>
          </p:cNvSpPr>
          <p:nvPr>
            <p:ph type="ftr" sz="quarter" idx="10"/>
          </p:nvPr>
        </p:nvSpPr>
        <p:spPr>
          <a:xfrm>
            <a:off x="7315200" y="4891081"/>
            <a:ext cx="1317008" cy="2458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5000"/>
              </a:spcBef>
              <a:spcAft>
                <a:spcPct val="15000"/>
              </a:spcAft>
              <a:buClr>
                <a:schemeClr val="tx2"/>
              </a:buClr>
              <a:buFont typeface="Wingdings" panose="05000000000000000000" pitchFamily="2" charset="2"/>
              <a:buChar char="§"/>
              <a:defRPr sz="2100">
                <a:solidFill>
                  <a:srgbClr val="000000"/>
                </a:solidFill>
                <a:latin typeface="Arial" panose="020B0604020202020204" pitchFamily="34" charset="0"/>
              </a:defRPr>
            </a:lvl1pPr>
            <a:lvl2pPr marL="557199" indent="-214308">
              <a:lnSpc>
                <a:spcPct val="90000"/>
              </a:lnSpc>
              <a:spcBef>
                <a:spcPct val="15000"/>
              </a:spcBef>
              <a:spcAft>
                <a:spcPct val="15000"/>
              </a:spcAft>
              <a:buClr>
                <a:schemeClr val="tx2"/>
              </a:buClr>
              <a:buFont typeface="Wingdings" panose="05000000000000000000" pitchFamily="2" charset="2"/>
              <a:buChar char="ü"/>
              <a:defRPr sz="1800">
                <a:solidFill>
                  <a:srgbClr val="000000"/>
                </a:solidFill>
                <a:latin typeface="Arial" panose="020B0604020202020204" pitchFamily="34" charset="0"/>
              </a:defRPr>
            </a:lvl2pPr>
            <a:lvl3pPr marL="857228" indent="-171446">
              <a:lnSpc>
                <a:spcPct val="90000"/>
              </a:lnSpc>
              <a:spcBef>
                <a:spcPct val="15000"/>
              </a:spcBef>
              <a:spcAft>
                <a:spcPct val="15000"/>
              </a:spcAft>
              <a:buClr>
                <a:schemeClr val="tx2"/>
              </a:buClr>
              <a:buFont typeface="Times New Roman" panose="02020603050405020304" pitchFamily="18" charset="0"/>
              <a:buChar char="–"/>
              <a:defRPr sz="1500">
                <a:solidFill>
                  <a:srgbClr val="000000"/>
                </a:solidFill>
                <a:latin typeface="Arial" panose="020B0604020202020204" pitchFamily="34" charset="0"/>
              </a:defRPr>
            </a:lvl3pPr>
            <a:lvl4pPr marL="1200120" indent="-171446">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1543012" indent="-171446">
              <a:lnSpc>
                <a:spcPct val="90000"/>
              </a:lnSpc>
              <a:spcBef>
                <a:spcPct val="15000"/>
              </a:spcBef>
              <a:spcAft>
                <a:spcPct val="15000"/>
              </a:spcAft>
              <a:buClr>
                <a:schemeClr val="tx2"/>
              </a:buClr>
              <a:buFont typeface="Times" panose="02020603050405020304" pitchFamily="18" charset="0"/>
              <a:buChar char="•"/>
              <a:defRPr sz="1200">
                <a:solidFill>
                  <a:srgbClr val="000000"/>
                </a:solidFill>
                <a:latin typeface="Arial" panose="020B0604020202020204" pitchFamily="34" charset="0"/>
              </a:defRPr>
            </a:lvl5pPr>
            <a:lvl6pPr marL="1885903" indent="-171446" eaLnBrk="0" fontAlgn="base" hangingPunct="0">
              <a:lnSpc>
                <a:spcPct val="90000"/>
              </a:lnSpc>
              <a:spcBef>
                <a:spcPct val="15000"/>
              </a:spcBef>
              <a:spcAft>
                <a:spcPct val="15000"/>
              </a:spcAft>
              <a:buClr>
                <a:schemeClr val="tx2"/>
              </a:buClr>
              <a:buFont typeface="Times" panose="02020603050405020304" pitchFamily="18" charset="0"/>
              <a:buChar char="•"/>
              <a:defRPr sz="1200">
                <a:solidFill>
                  <a:srgbClr val="000000"/>
                </a:solidFill>
                <a:latin typeface="Arial" panose="020B0604020202020204" pitchFamily="34" charset="0"/>
              </a:defRPr>
            </a:lvl6pPr>
            <a:lvl7pPr marL="2228795" indent="-171446" eaLnBrk="0" fontAlgn="base" hangingPunct="0">
              <a:lnSpc>
                <a:spcPct val="90000"/>
              </a:lnSpc>
              <a:spcBef>
                <a:spcPct val="15000"/>
              </a:spcBef>
              <a:spcAft>
                <a:spcPct val="15000"/>
              </a:spcAft>
              <a:buClr>
                <a:schemeClr val="tx2"/>
              </a:buClr>
              <a:buFont typeface="Times" panose="02020603050405020304" pitchFamily="18" charset="0"/>
              <a:buChar char="•"/>
              <a:defRPr sz="1200">
                <a:solidFill>
                  <a:srgbClr val="000000"/>
                </a:solidFill>
                <a:latin typeface="Arial" panose="020B0604020202020204" pitchFamily="34" charset="0"/>
              </a:defRPr>
            </a:lvl7pPr>
            <a:lvl8pPr marL="2571686" indent="-171446" eaLnBrk="0" fontAlgn="base" hangingPunct="0">
              <a:lnSpc>
                <a:spcPct val="90000"/>
              </a:lnSpc>
              <a:spcBef>
                <a:spcPct val="15000"/>
              </a:spcBef>
              <a:spcAft>
                <a:spcPct val="15000"/>
              </a:spcAft>
              <a:buClr>
                <a:schemeClr val="tx2"/>
              </a:buClr>
              <a:buFont typeface="Times" panose="02020603050405020304" pitchFamily="18" charset="0"/>
              <a:buChar char="•"/>
              <a:defRPr sz="1200">
                <a:solidFill>
                  <a:srgbClr val="000000"/>
                </a:solidFill>
                <a:latin typeface="Arial" panose="020B0604020202020204" pitchFamily="34" charset="0"/>
              </a:defRPr>
            </a:lvl8pPr>
            <a:lvl9pPr marL="2914577" indent="-171446" eaLnBrk="0" fontAlgn="base" hangingPunct="0">
              <a:lnSpc>
                <a:spcPct val="90000"/>
              </a:lnSpc>
              <a:spcBef>
                <a:spcPct val="15000"/>
              </a:spcBef>
              <a:spcAft>
                <a:spcPct val="15000"/>
              </a:spcAft>
              <a:buClr>
                <a:schemeClr val="tx2"/>
              </a:buClr>
              <a:buFont typeface="Times" panose="02020603050405020304" pitchFamily="18" charset="0"/>
              <a:buChar char="•"/>
              <a:defRPr sz="12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750" dirty="0">
                <a:solidFill>
                  <a:schemeClr val="bg1"/>
                </a:solidFill>
              </a:rPr>
              <a:t>Company Confidential</a:t>
            </a:r>
          </a:p>
        </p:txBody>
      </p:sp>
    </p:spTree>
    <p:extLst>
      <p:ext uri="{BB962C8B-B14F-4D97-AF65-F5344CB8AC3E}">
        <p14:creationId xmlns:p14="http://schemas.microsoft.com/office/powerpoint/2010/main" val="2606381509"/>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en-US" dirty="0"/>
              <a:t>Example PCI Express</a:t>
            </a:r>
          </a:p>
        </p:txBody>
      </p:sp>
      <p:sp>
        <p:nvSpPr>
          <p:cNvPr id="13316" name="Rounded Rectangle 7"/>
          <p:cNvSpPr>
            <a:spLocks noChangeArrowheads="1"/>
          </p:cNvSpPr>
          <p:nvPr/>
        </p:nvSpPr>
        <p:spPr bwMode="auto">
          <a:xfrm>
            <a:off x="2143126" y="2366963"/>
            <a:ext cx="1895475" cy="523875"/>
          </a:xfrm>
          <a:prstGeom prst="roundRect">
            <a:avLst>
              <a:gd name="adj" fmla="val 16667"/>
            </a:avLst>
          </a:prstGeom>
          <a:solidFill>
            <a:srgbClr val="00B050"/>
          </a:solidFill>
          <a:ln w="9525" algn="ctr">
            <a:solidFill>
              <a:schemeClr val="tx1"/>
            </a:solidFill>
            <a:round/>
            <a:headEnd/>
            <a:tailEnd/>
          </a:ln>
        </p:spPr>
        <p:txBody>
          <a:bodyPr lIns="91438" tIns="45719" rIns="91438" bIns="45719" anchor="ct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800">
                <a:solidFill>
                  <a:schemeClr val="tx1"/>
                </a:solidFill>
              </a:rPr>
              <a:t>Data Link</a:t>
            </a:r>
          </a:p>
        </p:txBody>
      </p:sp>
      <p:sp>
        <p:nvSpPr>
          <p:cNvPr id="13317" name="Rounded Rectangle 8"/>
          <p:cNvSpPr>
            <a:spLocks noChangeArrowheads="1"/>
          </p:cNvSpPr>
          <p:nvPr/>
        </p:nvSpPr>
        <p:spPr bwMode="auto">
          <a:xfrm>
            <a:off x="2143126" y="1762126"/>
            <a:ext cx="1895475" cy="523875"/>
          </a:xfrm>
          <a:prstGeom prst="roundRect">
            <a:avLst>
              <a:gd name="adj" fmla="val 16667"/>
            </a:avLst>
          </a:prstGeom>
          <a:solidFill>
            <a:srgbClr val="FFC000"/>
          </a:solidFill>
          <a:ln w="9525" algn="ctr">
            <a:solidFill>
              <a:schemeClr val="tx1"/>
            </a:solidFill>
            <a:round/>
            <a:headEnd/>
            <a:tailEnd/>
          </a:ln>
        </p:spPr>
        <p:txBody>
          <a:bodyPr lIns="91438" tIns="45719" rIns="91438" bIns="45719" anchor="ct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800">
                <a:solidFill>
                  <a:schemeClr val="tx1"/>
                </a:solidFill>
              </a:rPr>
              <a:t>Transaction</a:t>
            </a:r>
          </a:p>
        </p:txBody>
      </p:sp>
      <p:sp>
        <p:nvSpPr>
          <p:cNvPr id="13318" name="Rounded Rectangle 9"/>
          <p:cNvSpPr>
            <a:spLocks noChangeArrowheads="1"/>
          </p:cNvSpPr>
          <p:nvPr/>
        </p:nvSpPr>
        <p:spPr bwMode="auto">
          <a:xfrm>
            <a:off x="2156222" y="2952751"/>
            <a:ext cx="1895475" cy="1004888"/>
          </a:xfrm>
          <a:prstGeom prst="roundRect">
            <a:avLst>
              <a:gd name="adj" fmla="val 16667"/>
            </a:avLst>
          </a:prstGeom>
          <a:solidFill>
            <a:srgbClr val="0070C0"/>
          </a:solidFill>
          <a:ln w="9525" algn="ctr">
            <a:solidFill>
              <a:schemeClr val="tx1"/>
            </a:solidFill>
            <a:round/>
            <a:headEnd/>
            <a:tailEnd/>
          </a:ln>
        </p:spPr>
        <p:txBody>
          <a:bodyPr lIns="91438" tIns="45719" rIns="91438" bIns="45719"/>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350">
                <a:solidFill>
                  <a:schemeClr val="tx1"/>
                </a:solidFill>
              </a:rPr>
              <a:t>Physical</a:t>
            </a:r>
            <a:r>
              <a:rPr lang="en-US" altLang="en-US" sz="1350">
                <a:solidFill>
                  <a:srgbClr val="FFCC00"/>
                </a:solidFill>
              </a:rPr>
              <a:t> </a:t>
            </a:r>
          </a:p>
        </p:txBody>
      </p:sp>
      <p:sp>
        <p:nvSpPr>
          <p:cNvPr id="11" name="Rounded Rectangle 10"/>
          <p:cNvSpPr/>
          <p:nvPr/>
        </p:nvSpPr>
        <p:spPr bwMode="auto">
          <a:xfrm>
            <a:off x="2143126" y="1164431"/>
            <a:ext cx="1895475" cy="523875"/>
          </a:xfrm>
          <a:prstGeom prst="roundRect">
            <a:avLst/>
          </a:prstGeom>
          <a:solidFill>
            <a:schemeClr val="bg1">
              <a:lumMod val="90000"/>
            </a:schemeClr>
          </a:solidFill>
          <a:ln w="9525" cap="flat" cmpd="sng" algn="ctr">
            <a:solidFill>
              <a:schemeClr val="tx1"/>
            </a:solidFill>
            <a:prstDash val="solid"/>
            <a:round/>
            <a:headEnd type="none" w="med" len="med"/>
            <a:tailEnd type="none" w="med" len="med"/>
          </a:ln>
          <a:effectLst/>
        </p:spPr>
        <p:txBody>
          <a:bodyPr lIns="91438" tIns="45719" rIns="91438" bIns="45719" anchor="ctr"/>
          <a:lstStyle/>
          <a:p>
            <a:pPr algn="ctr" eaLnBrk="1" hangingPunct="1">
              <a:defRPr/>
            </a:pPr>
            <a:r>
              <a:rPr lang="en-US" sz="1350" dirty="0"/>
              <a:t>Application</a:t>
            </a:r>
          </a:p>
        </p:txBody>
      </p:sp>
      <p:sp>
        <p:nvSpPr>
          <p:cNvPr id="12" name="Rounded Rectangle 11"/>
          <p:cNvSpPr/>
          <p:nvPr/>
        </p:nvSpPr>
        <p:spPr bwMode="auto">
          <a:xfrm>
            <a:off x="2305051" y="3284936"/>
            <a:ext cx="1565672" cy="264319"/>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lIns="91438" tIns="45719" rIns="91438" bIns="45719"/>
          <a:lstStyle/>
          <a:p>
            <a:pPr algn="ctr" eaLnBrk="1" hangingPunct="1">
              <a:defRPr/>
            </a:pPr>
            <a:r>
              <a:rPr lang="en-US" sz="1050" dirty="0"/>
              <a:t>Logical Sub Block</a:t>
            </a:r>
          </a:p>
        </p:txBody>
      </p:sp>
      <p:sp>
        <p:nvSpPr>
          <p:cNvPr id="13" name="Rounded Rectangle 12"/>
          <p:cNvSpPr/>
          <p:nvPr/>
        </p:nvSpPr>
        <p:spPr bwMode="auto">
          <a:xfrm>
            <a:off x="2312195" y="3575449"/>
            <a:ext cx="1564481" cy="264319"/>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91438" tIns="45719" rIns="91438" bIns="45719"/>
          <a:lstStyle/>
          <a:p>
            <a:pPr algn="ctr" eaLnBrk="1" hangingPunct="1">
              <a:defRPr/>
            </a:pPr>
            <a:r>
              <a:rPr lang="en-US" sz="1050" dirty="0"/>
              <a:t>Electrical Sub Block</a:t>
            </a:r>
          </a:p>
        </p:txBody>
      </p:sp>
      <p:sp>
        <p:nvSpPr>
          <p:cNvPr id="13322" name="Rounded Rectangle 13"/>
          <p:cNvSpPr>
            <a:spLocks noChangeArrowheads="1"/>
          </p:cNvSpPr>
          <p:nvPr/>
        </p:nvSpPr>
        <p:spPr bwMode="auto">
          <a:xfrm>
            <a:off x="2364582" y="2967038"/>
            <a:ext cx="1416844" cy="252413"/>
          </a:xfrm>
          <a:prstGeom prst="roundRect">
            <a:avLst>
              <a:gd name="adj" fmla="val 16667"/>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38" tIns="45719" rIns="91438" bIns="45719"/>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3000">
              <a:solidFill>
                <a:srgbClr val="FFCC00"/>
              </a:solidFill>
            </a:endParaRPr>
          </a:p>
        </p:txBody>
      </p:sp>
      <p:sp>
        <p:nvSpPr>
          <p:cNvPr id="13323" name="Right Arrow 2"/>
          <p:cNvSpPr>
            <a:spLocks noChangeArrowheads="1"/>
          </p:cNvSpPr>
          <p:nvPr/>
        </p:nvSpPr>
        <p:spPr bwMode="auto">
          <a:xfrm>
            <a:off x="4045744" y="1900238"/>
            <a:ext cx="1002506" cy="266700"/>
          </a:xfrm>
          <a:prstGeom prst="rightArrow">
            <a:avLst>
              <a:gd name="adj1" fmla="val 50000"/>
              <a:gd name="adj2" fmla="val 50154"/>
            </a:avLst>
          </a:prstGeom>
          <a:solidFill>
            <a:srgbClr val="FFFFFF"/>
          </a:solidFill>
          <a:ln w="9525" algn="ctr">
            <a:solidFill>
              <a:schemeClr val="tx1"/>
            </a:solidFill>
            <a:round/>
            <a:headEnd/>
            <a:tailEnd/>
          </a:ln>
        </p:spPr>
        <p:txBody>
          <a:bodyPr lIns="91438" tIns="45719" rIns="91438" bIns="45719"/>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3000">
              <a:solidFill>
                <a:srgbClr val="FFCC00"/>
              </a:solidFill>
            </a:endParaRPr>
          </a:p>
        </p:txBody>
      </p:sp>
      <p:sp>
        <p:nvSpPr>
          <p:cNvPr id="13324" name="Right Arrow 13"/>
          <p:cNvSpPr>
            <a:spLocks noChangeArrowheads="1"/>
          </p:cNvSpPr>
          <p:nvPr/>
        </p:nvSpPr>
        <p:spPr bwMode="auto">
          <a:xfrm>
            <a:off x="4038602" y="2499124"/>
            <a:ext cx="1003697" cy="267890"/>
          </a:xfrm>
          <a:prstGeom prst="rightArrow">
            <a:avLst>
              <a:gd name="adj1" fmla="val 50000"/>
              <a:gd name="adj2" fmla="val 49990"/>
            </a:avLst>
          </a:prstGeom>
          <a:solidFill>
            <a:srgbClr val="FFFFFF"/>
          </a:solidFill>
          <a:ln w="9525" algn="ctr">
            <a:solidFill>
              <a:schemeClr val="tx1"/>
            </a:solidFill>
            <a:round/>
            <a:headEnd/>
            <a:tailEnd/>
          </a:ln>
        </p:spPr>
        <p:txBody>
          <a:bodyPr lIns="91438" tIns="45719" rIns="91438" bIns="45719"/>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3000">
              <a:solidFill>
                <a:srgbClr val="FFCC00"/>
              </a:solidFill>
            </a:endParaRPr>
          </a:p>
        </p:txBody>
      </p:sp>
      <p:sp>
        <p:nvSpPr>
          <p:cNvPr id="13325" name="Right Arrow 14"/>
          <p:cNvSpPr>
            <a:spLocks noChangeArrowheads="1"/>
          </p:cNvSpPr>
          <p:nvPr/>
        </p:nvSpPr>
        <p:spPr bwMode="auto">
          <a:xfrm>
            <a:off x="4051698" y="3225405"/>
            <a:ext cx="1003697" cy="267890"/>
          </a:xfrm>
          <a:prstGeom prst="rightArrow">
            <a:avLst>
              <a:gd name="adj1" fmla="val 50000"/>
              <a:gd name="adj2" fmla="val 49990"/>
            </a:avLst>
          </a:prstGeom>
          <a:solidFill>
            <a:srgbClr val="FFFFFF"/>
          </a:solidFill>
          <a:ln w="9525" algn="ctr">
            <a:solidFill>
              <a:schemeClr val="tx1"/>
            </a:solidFill>
            <a:round/>
            <a:headEnd/>
            <a:tailEnd/>
          </a:ln>
        </p:spPr>
        <p:txBody>
          <a:bodyPr lIns="91438" tIns="45719" rIns="91438" bIns="45719"/>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3000">
              <a:solidFill>
                <a:srgbClr val="FFCC00"/>
              </a:solidFill>
            </a:endParaRPr>
          </a:p>
        </p:txBody>
      </p:sp>
      <p:sp>
        <p:nvSpPr>
          <p:cNvPr id="13326" name="Right Arrow 15"/>
          <p:cNvSpPr>
            <a:spLocks noChangeArrowheads="1"/>
          </p:cNvSpPr>
          <p:nvPr/>
        </p:nvSpPr>
        <p:spPr bwMode="auto">
          <a:xfrm>
            <a:off x="4051698" y="3565924"/>
            <a:ext cx="1003697" cy="267890"/>
          </a:xfrm>
          <a:prstGeom prst="rightArrow">
            <a:avLst>
              <a:gd name="adj1" fmla="val 50000"/>
              <a:gd name="adj2" fmla="val 49990"/>
            </a:avLst>
          </a:prstGeom>
          <a:solidFill>
            <a:srgbClr val="FFFFFF"/>
          </a:solidFill>
          <a:ln w="9525" algn="ctr">
            <a:solidFill>
              <a:schemeClr val="tx1"/>
            </a:solidFill>
            <a:round/>
            <a:headEnd/>
            <a:tailEnd/>
          </a:ln>
        </p:spPr>
        <p:txBody>
          <a:bodyPr lIns="91438" tIns="45719" rIns="91438" bIns="45719"/>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3000">
              <a:solidFill>
                <a:srgbClr val="FFCC00"/>
              </a:solidFill>
            </a:endParaRPr>
          </a:p>
        </p:txBody>
      </p:sp>
      <p:sp>
        <p:nvSpPr>
          <p:cNvPr id="13327" name="Right Arrow 16"/>
          <p:cNvSpPr>
            <a:spLocks noChangeArrowheads="1"/>
          </p:cNvSpPr>
          <p:nvPr/>
        </p:nvSpPr>
        <p:spPr bwMode="auto">
          <a:xfrm>
            <a:off x="4038602" y="1295401"/>
            <a:ext cx="1003697" cy="267891"/>
          </a:xfrm>
          <a:prstGeom prst="rightArrow">
            <a:avLst>
              <a:gd name="adj1" fmla="val 50000"/>
              <a:gd name="adj2" fmla="val 49990"/>
            </a:avLst>
          </a:prstGeom>
          <a:solidFill>
            <a:srgbClr val="FFFFFF"/>
          </a:solidFill>
          <a:ln w="9525" algn="ctr">
            <a:solidFill>
              <a:schemeClr val="tx1"/>
            </a:solidFill>
            <a:round/>
            <a:headEnd/>
            <a:tailEnd/>
          </a:ln>
        </p:spPr>
        <p:txBody>
          <a:bodyPr lIns="91438" tIns="45719" rIns="91438" bIns="45719"/>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3000">
              <a:solidFill>
                <a:srgbClr val="FFCC00"/>
              </a:solidFill>
            </a:endParaRPr>
          </a:p>
        </p:txBody>
      </p:sp>
      <p:sp>
        <p:nvSpPr>
          <p:cNvPr id="13328" name="TextBox 3"/>
          <p:cNvSpPr txBox="1">
            <a:spLocks noChangeArrowheads="1"/>
          </p:cNvSpPr>
          <p:nvPr/>
        </p:nvSpPr>
        <p:spPr bwMode="auto">
          <a:xfrm>
            <a:off x="5055394" y="1108474"/>
            <a:ext cx="2856868" cy="64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rPr>
              <a:t>It is all inside the PCI Express Payload,</a:t>
            </a:r>
          </a:p>
          <a:p>
            <a:pPr>
              <a:lnSpc>
                <a:spcPct val="100000"/>
              </a:lnSpc>
              <a:spcBef>
                <a:spcPct val="0"/>
              </a:spcBef>
              <a:spcAft>
                <a:spcPct val="0"/>
              </a:spcAft>
              <a:buClrTx/>
              <a:buFontTx/>
              <a:buNone/>
            </a:pPr>
            <a:r>
              <a:rPr lang="en-US" altLang="en-US" sz="1200">
                <a:solidFill>
                  <a:schemeClr val="tx1"/>
                </a:solidFill>
              </a:rPr>
              <a:t>could include: NVMe commands, </a:t>
            </a:r>
          </a:p>
          <a:p>
            <a:pPr>
              <a:lnSpc>
                <a:spcPct val="100000"/>
              </a:lnSpc>
              <a:spcBef>
                <a:spcPct val="0"/>
              </a:spcBef>
              <a:spcAft>
                <a:spcPct val="0"/>
              </a:spcAft>
              <a:buClrTx/>
              <a:buFontTx/>
              <a:buNone/>
            </a:pPr>
            <a:r>
              <a:rPr lang="en-US" altLang="en-US" sz="1200">
                <a:solidFill>
                  <a:schemeClr val="tx1"/>
                </a:solidFill>
              </a:rPr>
              <a:t>Ethernet Frames etc.</a:t>
            </a:r>
          </a:p>
        </p:txBody>
      </p:sp>
      <p:sp>
        <p:nvSpPr>
          <p:cNvPr id="13329" name="TextBox 18"/>
          <p:cNvSpPr txBox="1">
            <a:spLocks noChangeArrowheads="1"/>
          </p:cNvSpPr>
          <p:nvPr/>
        </p:nvSpPr>
        <p:spPr bwMode="auto">
          <a:xfrm>
            <a:off x="5055395" y="1827610"/>
            <a:ext cx="2523444"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rPr>
              <a:t>TLPs: Config Rd/Wr, Mem Rd/Wr, </a:t>
            </a:r>
          </a:p>
          <a:p>
            <a:pPr>
              <a:lnSpc>
                <a:spcPct val="100000"/>
              </a:lnSpc>
              <a:spcBef>
                <a:spcPct val="0"/>
              </a:spcBef>
              <a:spcAft>
                <a:spcPct val="0"/>
              </a:spcAft>
              <a:buClrTx/>
              <a:buFontTx/>
              <a:buNone/>
            </a:pPr>
            <a:r>
              <a:rPr lang="en-US" altLang="en-US" sz="1200">
                <a:solidFill>
                  <a:schemeClr val="tx1"/>
                </a:solidFill>
              </a:rPr>
              <a:t>IO Rd/Wr, Messages</a:t>
            </a:r>
          </a:p>
        </p:txBody>
      </p:sp>
      <p:sp>
        <p:nvSpPr>
          <p:cNvPr id="13330" name="TextBox 19"/>
          <p:cNvSpPr txBox="1">
            <a:spLocks noChangeArrowheads="1"/>
          </p:cNvSpPr>
          <p:nvPr/>
        </p:nvSpPr>
        <p:spPr bwMode="auto">
          <a:xfrm>
            <a:off x="5055395" y="2432449"/>
            <a:ext cx="2723370"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rPr>
              <a:t>DLLPs: InitFC, UpdateFC, ACK, NAK</a:t>
            </a:r>
          </a:p>
          <a:p>
            <a:pPr>
              <a:lnSpc>
                <a:spcPct val="100000"/>
              </a:lnSpc>
              <a:spcBef>
                <a:spcPct val="0"/>
              </a:spcBef>
              <a:spcAft>
                <a:spcPct val="0"/>
              </a:spcAft>
              <a:buClrTx/>
              <a:buFontTx/>
              <a:buNone/>
            </a:pPr>
            <a:r>
              <a:rPr lang="en-US" altLang="en-US" sz="1200">
                <a:solidFill>
                  <a:schemeClr val="tx1"/>
                </a:solidFill>
              </a:rPr>
              <a:t>PM_Enter_L1 etc…..</a:t>
            </a:r>
          </a:p>
        </p:txBody>
      </p:sp>
      <p:sp>
        <p:nvSpPr>
          <p:cNvPr id="13331" name="TextBox 20"/>
          <p:cNvSpPr txBox="1">
            <a:spLocks noChangeArrowheads="1"/>
          </p:cNvSpPr>
          <p:nvPr/>
        </p:nvSpPr>
        <p:spPr bwMode="auto">
          <a:xfrm>
            <a:off x="5055394" y="3561161"/>
            <a:ext cx="2771909" cy="30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1350">
                <a:solidFill>
                  <a:schemeClr val="tx1"/>
                </a:solidFill>
              </a:rPr>
              <a:t>Eye Diagrams, analog waveforms</a:t>
            </a:r>
          </a:p>
        </p:txBody>
      </p:sp>
      <p:sp>
        <p:nvSpPr>
          <p:cNvPr id="13332" name="TextBox 21"/>
          <p:cNvSpPr txBox="1">
            <a:spLocks noChangeArrowheads="1"/>
          </p:cNvSpPr>
          <p:nvPr/>
        </p:nvSpPr>
        <p:spPr bwMode="auto">
          <a:xfrm>
            <a:off x="5061347" y="3223022"/>
            <a:ext cx="2210922" cy="30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1350">
                <a:solidFill>
                  <a:schemeClr val="tx1"/>
                </a:solidFill>
              </a:rPr>
              <a:t>TS1, TS2 all Ordered Sets</a:t>
            </a:r>
          </a:p>
        </p:txBody>
      </p:sp>
      <p:sp>
        <p:nvSpPr>
          <p:cNvPr id="13333" name="Footer Placeholder 1"/>
          <p:cNvSpPr>
            <a:spLocks noGrp="1"/>
          </p:cNvSpPr>
          <p:nvPr>
            <p:ph type="ftr" sz="quarter" idx="10"/>
          </p:nvPr>
        </p:nvSpPr>
        <p:spPr>
          <a:xfrm>
            <a:off x="7272269" y="4891081"/>
            <a:ext cx="1359939" cy="2458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5000"/>
              </a:spcBef>
              <a:spcAft>
                <a:spcPct val="15000"/>
              </a:spcAft>
              <a:buClr>
                <a:schemeClr val="tx2"/>
              </a:buClr>
              <a:buFont typeface="Wingdings" panose="05000000000000000000" pitchFamily="2" charset="2"/>
              <a:buChar char="§"/>
              <a:defRPr sz="2100">
                <a:solidFill>
                  <a:srgbClr val="000000"/>
                </a:solidFill>
                <a:latin typeface="Arial" panose="020B0604020202020204" pitchFamily="34" charset="0"/>
              </a:defRPr>
            </a:lvl1pPr>
            <a:lvl2pPr marL="557199" indent="-214308">
              <a:lnSpc>
                <a:spcPct val="90000"/>
              </a:lnSpc>
              <a:spcBef>
                <a:spcPct val="15000"/>
              </a:spcBef>
              <a:spcAft>
                <a:spcPct val="15000"/>
              </a:spcAft>
              <a:buClr>
                <a:schemeClr val="tx2"/>
              </a:buClr>
              <a:buFont typeface="Wingdings" panose="05000000000000000000" pitchFamily="2" charset="2"/>
              <a:buChar char="ü"/>
              <a:defRPr sz="1800">
                <a:solidFill>
                  <a:srgbClr val="000000"/>
                </a:solidFill>
                <a:latin typeface="Arial" panose="020B0604020202020204" pitchFamily="34" charset="0"/>
              </a:defRPr>
            </a:lvl2pPr>
            <a:lvl3pPr marL="857228" indent="-171446">
              <a:lnSpc>
                <a:spcPct val="90000"/>
              </a:lnSpc>
              <a:spcBef>
                <a:spcPct val="15000"/>
              </a:spcBef>
              <a:spcAft>
                <a:spcPct val="15000"/>
              </a:spcAft>
              <a:buClr>
                <a:schemeClr val="tx2"/>
              </a:buClr>
              <a:buFont typeface="Times New Roman" panose="02020603050405020304" pitchFamily="18" charset="0"/>
              <a:buChar char="–"/>
              <a:defRPr sz="1500">
                <a:solidFill>
                  <a:srgbClr val="000000"/>
                </a:solidFill>
                <a:latin typeface="Arial" panose="020B0604020202020204" pitchFamily="34" charset="0"/>
              </a:defRPr>
            </a:lvl3pPr>
            <a:lvl4pPr marL="1200120" indent="-171446">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1543012" indent="-171446">
              <a:lnSpc>
                <a:spcPct val="90000"/>
              </a:lnSpc>
              <a:spcBef>
                <a:spcPct val="15000"/>
              </a:spcBef>
              <a:spcAft>
                <a:spcPct val="15000"/>
              </a:spcAft>
              <a:buClr>
                <a:schemeClr val="tx2"/>
              </a:buClr>
              <a:buFont typeface="Times" panose="02020603050405020304" pitchFamily="18" charset="0"/>
              <a:buChar char="•"/>
              <a:defRPr sz="1200">
                <a:solidFill>
                  <a:srgbClr val="000000"/>
                </a:solidFill>
                <a:latin typeface="Arial" panose="020B0604020202020204" pitchFamily="34" charset="0"/>
              </a:defRPr>
            </a:lvl5pPr>
            <a:lvl6pPr marL="1885903" indent="-171446" eaLnBrk="0" fontAlgn="base" hangingPunct="0">
              <a:lnSpc>
                <a:spcPct val="90000"/>
              </a:lnSpc>
              <a:spcBef>
                <a:spcPct val="15000"/>
              </a:spcBef>
              <a:spcAft>
                <a:spcPct val="15000"/>
              </a:spcAft>
              <a:buClr>
                <a:schemeClr val="tx2"/>
              </a:buClr>
              <a:buFont typeface="Times" panose="02020603050405020304" pitchFamily="18" charset="0"/>
              <a:buChar char="•"/>
              <a:defRPr sz="1200">
                <a:solidFill>
                  <a:srgbClr val="000000"/>
                </a:solidFill>
                <a:latin typeface="Arial" panose="020B0604020202020204" pitchFamily="34" charset="0"/>
              </a:defRPr>
            </a:lvl6pPr>
            <a:lvl7pPr marL="2228795" indent="-171446" eaLnBrk="0" fontAlgn="base" hangingPunct="0">
              <a:lnSpc>
                <a:spcPct val="90000"/>
              </a:lnSpc>
              <a:spcBef>
                <a:spcPct val="15000"/>
              </a:spcBef>
              <a:spcAft>
                <a:spcPct val="15000"/>
              </a:spcAft>
              <a:buClr>
                <a:schemeClr val="tx2"/>
              </a:buClr>
              <a:buFont typeface="Times" panose="02020603050405020304" pitchFamily="18" charset="0"/>
              <a:buChar char="•"/>
              <a:defRPr sz="1200">
                <a:solidFill>
                  <a:srgbClr val="000000"/>
                </a:solidFill>
                <a:latin typeface="Arial" panose="020B0604020202020204" pitchFamily="34" charset="0"/>
              </a:defRPr>
            </a:lvl7pPr>
            <a:lvl8pPr marL="2571686" indent="-171446" eaLnBrk="0" fontAlgn="base" hangingPunct="0">
              <a:lnSpc>
                <a:spcPct val="90000"/>
              </a:lnSpc>
              <a:spcBef>
                <a:spcPct val="15000"/>
              </a:spcBef>
              <a:spcAft>
                <a:spcPct val="15000"/>
              </a:spcAft>
              <a:buClr>
                <a:schemeClr val="tx2"/>
              </a:buClr>
              <a:buFont typeface="Times" panose="02020603050405020304" pitchFamily="18" charset="0"/>
              <a:buChar char="•"/>
              <a:defRPr sz="1200">
                <a:solidFill>
                  <a:srgbClr val="000000"/>
                </a:solidFill>
                <a:latin typeface="Arial" panose="020B0604020202020204" pitchFamily="34" charset="0"/>
              </a:defRPr>
            </a:lvl8pPr>
            <a:lvl9pPr marL="2914577" indent="-171446" eaLnBrk="0" fontAlgn="base" hangingPunct="0">
              <a:lnSpc>
                <a:spcPct val="90000"/>
              </a:lnSpc>
              <a:spcBef>
                <a:spcPct val="15000"/>
              </a:spcBef>
              <a:spcAft>
                <a:spcPct val="15000"/>
              </a:spcAft>
              <a:buClr>
                <a:schemeClr val="tx2"/>
              </a:buClr>
              <a:buFont typeface="Times" panose="02020603050405020304" pitchFamily="18" charset="0"/>
              <a:buChar char="•"/>
              <a:defRPr sz="12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750" dirty="0">
                <a:solidFill>
                  <a:schemeClr val="bg1"/>
                </a:solidFill>
              </a:rPr>
              <a:t>Company Confidential</a:t>
            </a:r>
          </a:p>
        </p:txBody>
      </p:sp>
    </p:spTree>
    <p:extLst>
      <p:ext uri="{BB962C8B-B14F-4D97-AF65-F5344CB8AC3E}">
        <p14:creationId xmlns:p14="http://schemas.microsoft.com/office/powerpoint/2010/main" val="3619800950"/>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ltLang="en-US" dirty="0"/>
              <a:t>PCI Express Layer visibility</a:t>
            </a:r>
          </a:p>
        </p:txBody>
      </p:sp>
      <p:sp>
        <p:nvSpPr>
          <p:cNvPr id="17411" name="Footer Placeholder 3"/>
          <p:cNvSpPr>
            <a:spLocks noGrp="1"/>
          </p:cNvSpPr>
          <p:nvPr>
            <p:ph type="ftr" sz="quarter" idx="10"/>
          </p:nvPr>
        </p:nvSpPr>
        <p:spPr>
          <a:xfrm>
            <a:off x="7348855" y="4891081"/>
            <a:ext cx="1283353" cy="2458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FFCC00"/>
                </a:solidFill>
                <a:latin typeface="Arial" panose="020B0604020202020204" pitchFamily="34" charset="0"/>
              </a:defRPr>
            </a:lvl1pPr>
            <a:lvl2pPr marL="557213" indent="-214313">
              <a:defRPr sz="3000" b="1">
                <a:solidFill>
                  <a:srgbClr val="FFCC00"/>
                </a:solidFill>
                <a:latin typeface="Arial" panose="020B0604020202020204" pitchFamily="34" charset="0"/>
              </a:defRPr>
            </a:lvl2pPr>
            <a:lvl3pPr marL="857250" indent="-171450">
              <a:defRPr sz="3000" b="1">
                <a:solidFill>
                  <a:srgbClr val="FFCC00"/>
                </a:solidFill>
                <a:latin typeface="Arial" panose="020B0604020202020204" pitchFamily="34" charset="0"/>
              </a:defRPr>
            </a:lvl3pPr>
            <a:lvl4pPr marL="1200150" indent="-171450">
              <a:defRPr sz="3000" b="1">
                <a:solidFill>
                  <a:srgbClr val="FFCC00"/>
                </a:solidFill>
                <a:latin typeface="Arial" panose="020B0604020202020204" pitchFamily="34" charset="0"/>
              </a:defRPr>
            </a:lvl4pPr>
            <a:lvl5pPr marL="1543050" indent="-171450">
              <a:defRPr sz="3000" b="1">
                <a:solidFill>
                  <a:srgbClr val="FFCC00"/>
                </a:solidFill>
                <a:latin typeface="Arial" panose="020B0604020202020204" pitchFamily="34" charset="0"/>
              </a:defRPr>
            </a:lvl5pPr>
            <a:lvl6pPr marL="1885950" indent="-171450" eaLnBrk="0" fontAlgn="base" hangingPunct="0">
              <a:spcBef>
                <a:spcPct val="0"/>
              </a:spcBef>
              <a:spcAft>
                <a:spcPct val="0"/>
              </a:spcAft>
              <a:defRPr sz="3000" b="1">
                <a:solidFill>
                  <a:srgbClr val="FFCC00"/>
                </a:solidFill>
                <a:latin typeface="Arial" panose="020B0604020202020204" pitchFamily="34" charset="0"/>
              </a:defRPr>
            </a:lvl6pPr>
            <a:lvl7pPr marL="2228850" indent="-171450" eaLnBrk="0" fontAlgn="base" hangingPunct="0">
              <a:spcBef>
                <a:spcPct val="0"/>
              </a:spcBef>
              <a:spcAft>
                <a:spcPct val="0"/>
              </a:spcAft>
              <a:defRPr sz="3000" b="1">
                <a:solidFill>
                  <a:srgbClr val="FFCC00"/>
                </a:solidFill>
                <a:latin typeface="Arial" panose="020B0604020202020204" pitchFamily="34" charset="0"/>
              </a:defRPr>
            </a:lvl7pPr>
            <a:lvl8pPr marL="2571750" indent="-171450" eaLnBrk="0" fontAlgn="base" hangingPunct="0">
              <a:spcBef>
                <a:spcPct val="0"/>
              </a:spcBef>
              <a:spcAft>
                <a:spcPct val="0"/>
              </a:spcAft>
              <a:defRPr sz="3000" b="1">
                <a:solidFill>
                  <a:srgbClr val="FFCC00"/>
                </a:solidFill>
                <a:latin typeface="Arial" panose="020B0604020202020204" pitchFamily="34" charset="0"/>
              </a:defRPr>
            </a:lvl8pPr>
            <a:lvl9pPr marL="2914650" indent="-171450" eaLnBrk="0" fontAlgn="base" hangingPunct="0">
              <a:spcBef>
                <a:spcPct val="0"/>
              </a:spcBef>
              <a:spcAft>
                <a:spcPct val="0"/>
              </a:spcAft>
              <a:defRPr sz="3000" b="1">
                <a:solidFill>
                  <a:srgbClr val="FFCC00"/>
                </a:solidFill>
                <a:latin typeface="Arial" panose="020B0604020202020204" pitchFamily="34" charset="0"/>
              </a:defRPr>
            </a:lvl9pPr>
          </a:lstStyle>
          <a:p>
            <a:r>
              <a:rPr lang="en-US" altLang="en-US" sz="750" b="0" dirty="0">
                <a:solidFill>
                  <a:schemeClr val="bg1"/>
                </a:solidFill>
              </a:rPr>
              <a:t>Company Confidential</a:t>
            </a:r>
          </a:p>
        </p:txBody>
      </p:sp>
      <p:sp>
        <p:nvSpPr>
          <p:cNvPr id="17412" name="TextBox 3"/>
          <p:cNvSpPr txBox="1">
            <a:spLocks noChangeArrowheads="1"/>
          </p:cNvSpPr>
          <p:nvPr/>
        </p:nvSpPr>
        <p:spPr bwMode="auto">
          <a:xfrm>
            <a:off x="5214937" y="1924050"/>
            <a:ext cx="213391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900">
                <a:solidFill>
                  <a:schemeClr val="tx1"/>
                </a:solidFill>
              </a:rPr>
              <a:t>Ethernet, NVMe, SOP, AHCI, SATA…</a:t>
            </a:r>
          </a:p>
        </p:txBody>
      </p:sp>
      <p:sp>
        <p:nvSpPr>
          <p:cNvPr id="17413" name="TextBox 18"/>
          <p:cNvSpPr txBox="1">
            <a:spLocks noChangeArrowheads="1"/>
          </p:cNvSpPr>
          <p:nvPr/>
        </p:nvSpPr>
        <p:spPr bwMode="auto">
          <a:xfrm>
            <a:off x="5214938" y="2371725"/>
            <a:ext cx="18838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900">
                <a:solidFill>
                  <a:schemeClr val="tx1"/>
                </a:solidFill>
              </a:rPr>
              <a:t>Device Configuration and Control</a:t>
            </a:r>
          </a:p>
          <a:p>
            <a:pPr>
              <a:lnSpc>
                <a:spcPct val="100000"/>
              </a:lnSpc>
              <a:spcBef>
                <a:spcPct val="0"/>
              </a:spcBef>
              <a:spcAft>
                <a:spcPct val="0"/>
              </a:spcAft>
              <a:buClrTx/>
              <a:buFontTx/>
              <a:buNone/>
            </a:pPr>
            <a:r>
              <a:rPr lang="en-US" altLang="en-US" sz="900">
                <a:solidFill>
                  <a:schemeClr val="tx1"/>
                </a:solidFill>
              </a:rPr>
              <a:t>Data Transfer to/from Memory</a:t>
            </a:r>
          </a:p>
        </p:txBody>
      </p:sp>
      <p:sp>
        <p:nvSpPr>
          <p:cNvPr id="17414" name="TextBox 19"/>
          <p:cNvSpPr txBox="1">
            <a:spLocks noChangeArrowheads="1"/>
          </p:cNvSpPr>
          <p:nvPr/>
        </p:nvSpPr>
        <p:spPr bwMode="auto">
          <a:xfrm>
            <a:off x="5214938" y="2825354"/>
            <a:ext cx="20505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900">
                <a:solidFill>
                  <a:schemeClr val="tx1"/>
                </a:solidFill>
              </a:rPr>
              <a:t>Management of Packets:</a:t>
            </a:r>
          </a:p>
          <a:p>
            <a:pPr>
              <a:lnSpc>
                <a:spcPct val="100000"/>
              </a:lnSpc>
              <a:spcBef>
                <a:spcPct val="0"/>
              </a:spcBef>
              <a:spcAft>
                <a:spcPct val="0"/>
              </a:spcAft>
              <a:buClrTx/>
              <a:buFontTx/>
              <a:buNone/>
            </a:pPr>
            <a:r>
              <a:rPr lang="en-US" altLang="en-US" sz="900">
                <a:solidFill>
                  <a:schemeClr val="tx1"/>
                </a:solidFill>
              </a:rPr>
              <a:t>Flow Control and ACK/NAK Protocol</a:t>
            </a:r>
          </a:p>
        </p:txBody>
      </p:sp>
      <p:sp>
        <p:nvSpPr>
          <p:cNvPr id="10259" name="TextBox 20"/>
          <p:cNvSpPr txBox="1">
            <a:spLocks noChangeArrowheads="1"/>
          </p:cNvSpPr>
          <p:nvPr/>
        </p:nvSpPr>
        <p:spPr bwMode="auto">
          <a:xfrm>
            <a:off x="5214937" y="3825479"/>
            <a:ext cx="1811714"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defRPr/>
            </a:pPr>
            <a:r>
              <a:rPr lang="en-US" sz="1013" dirty="0">
                <a:solidFill>
                  <a:schemeClr val="tx1"/>
                </a:solidFill>
              </a:rPr>
              <a:t>Electrical (Analog) Signaling</a:t>
            </a:r>
          </a:p>
        </p:txBody>
      </p:sp>
      <p:sp>
        <p:nvSpPr>
          <p:cNvPr id="10260" name="TextBox 21"/>
          <p:cNvSpPr txBox="1">
            <a:spLocks noChangeArrowheads="1"/>
          </p:cNvSpPr>
          <p:nvPr/>
        </p:nvSpPr>
        <p:spPr bwMode="auto">
          <a:xfrm>
            <a:off x="5219701" y="3571875"/>
            <a:ext cx="930063"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defRPr/>
            </a:pPr>
            <a:r>
              <a:rPr lang="en-US" sz="1013" dirty="0">
                <a:solidFill>
                  <a:schemeClr val="tx1"/>
                </a:solidFill>
              </a:rPr>
              <a:t>Link Training</a:t>
            </a:r>
          </a:p>
        </p:txBody>
      </p:sp>
      <p:grpSp>
        <p:nvGrpSpPr>
          <p:cNvPr id="17417" name="Group 3"/>
          <p:cNvGrpSpPr>
            <a:grpSpLocks/>
          </p:cNvGrpSpPr>
          <p:nvPr/>
        </p:nvGrpSpPr>
        <p:grpSpPr bwMode="auto">
          <a:xfrm>
            <a:off x="1740513" y="1788319"/>
            <a:ext cx="1394404" cy="2376534"/>
            <a:chOff x="398383" y="2133335"/>
            <a:chExt cx="1632758" cy="2580072"/>
          </a:xfrm>
        </p:grpSpPr>
        <p:sp>
          <p:nvSpPr>
            <p:cNvPr id="17455" name="Rectangle 1"/>
            <p:cNvSpPr>
              <a:spLocks noChangeArrowheads="1"/>
            </p:cNvSpPr>
            <p:nvPr/>
          </p:nvSpPr>
          <p:spPr bwMode="auto">
            <a:xfrm>
              <a:off x="398383" y="2133335"/>
              <a:ext cx="1632758" cy="40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FFCC00"/>
                  </a:solidFill>
                  <a:latin typeface="Arial" panose="020B0604020202020204" pitchFamily="34" charset="0"/>
                </a:defRPr>
              </a:lvl1pPr>
              <a:lvl2pPr marL="742950" indent="-285750">
                <a:defRPr sz="4000" b="1">
                  <a:solidFill>
                    <a:srgbClr val="FFCC00"/>
                  </a:solidFill>
                  <a:latin typeface="Arial" panose="020B0604020202020204" pitchFamily="34" charset="0"/>
                </a:defRPr>
              </a:lvl2pPr>
              <a:lvl3pPr marL="1143000" indent="-228600">
                <a:defRPr sz="4000" b="1">
                  <a:solidFill>
                    <a:srgbClr val="FFCC00"/>
                  </a:solidFill>
                  <a:latin typeface="Arial" panose="020B0604020202020204" pitchFamily="34" charset="0"/>
                </a:defRPr>
              </a:lvl3pPr>
              <a:lvl4pPr marL="1600200" indent="-228600">
                <a:defRPr sz="4000" b="1">
                  <a:solidFill>
                    <a:srgbClr val="FFCC00"/>
                  </a:solidFill>
                  <a:latin typeface="Arial" panose="020B0604020202020204" pitchFamily="34" charset="0"/>
                </a:defRPr>
              </a:lvl4pPr>
              <a:lvl5pPr marL="2057400" indent="-228600">
                <a:defRPr sz="4000" b="1">
                  <a:solidFill>
                    <a:srgbClr val="FFCC00"/>
                  </a:solidFill>
                  <a:latin typeface="Arial" panose="020B0604020202020204" pitchFamily="34" charset="0"/>
                </a:defRPr>
              </a:lvl5pPr>
              <a:lvl6pPr marL="2514600" indent="-228600" eaLnBrk="0" fontAlgn="base" hangingPunct="0">
                <a:spcBef>
                  <a:spcPct val="0"/>
                </a:spcBef>
                <a:spcAft>
                  <a:spcPct val="0"/>
                </a:spcAft>
                <a:defRPr sz="4000" b="1">
                  <a:solidFill>
                    <a:srgbClr val="FFCC00"/>
                  </a:solidFill>
                  <a:latin typeface="Arial" panose="020B0604020202020204" pitchFamily="34" charset="0"/>
                </a:defRPr>
              </a:lvl6pPr>
              <a:lvl7pPr marL="2971800" indent="-228600" eaLnBrk="0" fontAlgn="base" hangingPunct="0">
                <a:spcBef>
                  <a:spcPct val="0"/>
                </a:spcBef>
                <a:spcAft>
                  <a:spcPct val="0"/>
                </a:spcAft>
                <a:defRPr sz="4000" b="1">
                  <a:solidFill>
                    <a:srgbClr val="FFCC00"/>
                  </a:solidFill>
                  <a:latin typeface="Arial" panose="020B0604020202020204" pitchFamily="34" charset="0"/>
                </a:defRPr>
              </a:lvl7pPr>
              <a:lvl8pPr marL="3429000" indent="-228600" eaLnBrk="0" fontAlgn="base" hangingPunct="0">
                <a:spcBef>
                  <a:spcPct val="0"/>
                </a:spcBef>
                <a:spcAft>
                  <a:spcPct val="0"/>
                </a:spcAft>
                <a:defRPr sz="4000" b="1">
                  <a:solidFill>
                    <a:srgbClr val="FFCC00"/>
                  </a:solidFill>
                  <a:latin typeface="Arial" panose="020B0604020202020204" pitchFamily="34" charset="0"/>
                </a:defRPr>
              </a:lvl8pPr>
              <a:lvl9pPr marL="3886200" indent="-228600" eaLnBrk="0" fontAlgn="base" hangingPunct="0">
                <a:spcBef>
                  <a:spcPct val="0"/>
                </a:spcBef>
                <a:spcAft>
                  <a:spcPct val="0"/>
                </a:spcAft>
                <a:defRPr sz="4000" b="1">
                  <a:solidFill>
                    <a:srgbClr val="FFCC00"/>
                  </a:solidFill>
                  <a:latin typeface="Arial" panose="020B0604020202020204" pitchFamily="34" charset="0"/>
                </a:defRPr>
              </a:lvl9pPr>
            </a:lstStyle>
            <a:p>
              <a:pPr algn="ctr"/>
              <a:r>
                <a:rPr lang="en-US" altLang="en-US" sz="1800">
                  <a:solidFill>
                    <a:schemeClr val="tx1"/>
                  </a:solidFill>
                </a:rPr>
                <a:t>Software </a:t>
              </a:r>
            </a:p>
          </p:txBody>
        </p:sp>
        <p:sp>
          <p:nvSpPr>
            <p:cNvPr id="17456" name="Rectangle 21"/>
            <p:cNvSpPr>
              <a:spLocks noChangeArrowheads="1"/>
            </p:cNvSpPr>
            <p:nvPr/>
          </p:nvSpPr>
          <p:spPr bwMode="auto">
            <a:xfrm>
              <a:off x="802803" y="4312444"/>
              <a:ext cx="909092" cy="40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b="1">
                  <a:solidFill>
                    <a:srgbClr val="FFCC00"/>
                  </a:solidFill>
                  <a:latin typeface="Arial" panose="020B0604020202020204" pitchFamily="34" charset="0"/>
                </a:defRPr>
              </a:lvl1pPr>
              <a:lvl2pPr marL="742950" indent="-285750">
                <a:defRPr sz="4000" b="1">
                  <a:solidFill>
                    <a:srgbClr val="FFCC00"/>
                  </a:solidFill>
                  <a:latin typeface="Arial" panose="020B0604020202020204" pitchFamily="34" charset="0"/>
                </a:defRPr>
              </a:lvl2pPr>
              <a:lvl3pPr marL="1143000" indent="-228600">
                <a:defRPr sz="4000" b="1">
                  <a:solidFill>
                    <a:srgbClr val="FFCC00"/>
                  </a:solidFill>
                  <a:latin typeface="Arial" panose="020B0604020202020204" pitchFamily="34" charset="0"/>
                </a:defRPr>
              </a:lvl3pPr>
              <a:lvl4pPr marL="1600200" indent="-228600">
                <a:defRPr sz="4000" b="1">
                  <a:solidFill>
                    <a:srgbClr val="FFCC00"/>
                  </a:solidFill>
                  <a:latin typeface="Arial" panose="020B0604020202020204" pitchFamily="34" charset="0"/>
                </a:defRPr>
              </a:lvl4pPr>
              <a:lvl5pPr marL="2057400" indent="-228600">
                <a:defRPr sz="4000" b="1">
                  <a:solidFill>
                    <a:srgbClr val="FFCC00"/>
                  </a:solidFill>
                  <a:latin typeface="Arial" panose="020B0604020202020204" pitchFamily="34" charset="0"/>
                </a:defRPr>
              </a:lvl5pPr>
              <a:lvl6pPr marL="2514600" indent="-228600" eaLnBrk="0" fontAlgn="base" hangingPunct="0">
                <a:spcBef>
                  <a:spcPct val="0"/>
                </a:spcBef>
                <a:spcAft>
                  <a:spcPct val="0"/>
                </a:spcAft>
                <a:defRPr sz="4000" b="1">
                  <a:solidFill>
                    <a:srgbClr val="FFCC00"/>
                  </a:solidFill>
                  <a:latin typeface="Arial" panose="020B0604020202020204" pitchFamily="34" charset="0"/>
                </a:defRPr>
              </a:lvl6pPr>
              <a:lvl7pPr marL="2971800" indent="-228600" eaLnBrk="0" fontAlgn="base" hangingPunct="0">
                <a:spcBef>
                  <a:spcPct val="0"/>
                </a:spcBef>
                <a:spcAft>
                  <a:spcPct val="0"/>
                </a:spcAft>
                <a:defRPr sz="4000" b="1">
                  <a:solidFill>
                    <a:srgbClr val="FFCC00"/>
                  </a:solidFill>
                  <a:latin typeface="Arial" panose="020B0604020202020204" pitchFamily="34" charset="0"/>
                </a:defRPr>
              </a:lvl7pPr>
              <a:lvl8pPr marL="3429000" indent="-228600" eaLnBrk="0" fontAlgn="base" hangingPunct="0">
                <a:spcBef>
                  <a:spcPct val="0"/>
                </a:spcBef>
                <a:spcAft>
                  <a:spcPct val="0"/>
                </a:spcAft>
                <a:defRPr sz="4000" b="1">
                  <a:solidFill>
                    <a:srgbClr val="FFCC00"/>
                  </a:solidFill>
                  <a:latin typeface="Arial" panose="020B0604020202020204" pitchFamily="34" charset="0"/>
                </a:defRPr>
              </a:lvl8pPr>
              <a:lvl9pPr marL="3886200" indent="-228600" eaLnBrk="0" fontAlgn="base" hangingPunct="0">
                <a:spcBef>
                  <a:spcPct val="0"/>
                </a:spcBef>
                <a:spcAft>
                  <a:spcPct val="0"/>
                </a:spcAft>
                <a:defRPr sz="4000" b="1">
                  <a:solidFill>
                    <a:srgbClr val="FFCC00"/>
                  </a:solidFill>
                  <a:latin typeface="Arial" panose="020B0604020202020204" pitchFamily="34" charset="0"/>
                </a:defRPr>
              </a:lvl9pPr>
            </a:lstStyle>
            <a:p>
              <a:pPr algn="ctr"/>
              <a:r>
                <a:rPr lang="en-US" altLang="en-US" sz="1800" dirty="0">
                  <a:solidFill>
                    <a:schemeClr val="tx1"/>
                  </a:solidFill>
                </a:rPr>
                <a:t>PHY </a:t>
              </a:r>
            </a:p>
          </p:txBody>
        </p:sp>
        <p:sp>
          <p:nvSpPr>
            <p:cNvPr id="17457" name="Rectangle 22"/>
            <p:cNvSpPr>
              <a:spLocks noChangeArrowheads="1"/>
            </p:cNvSpPr>
            <p:nvPr/>
          </p:nvSpPr>
          <p:spPr bwMode="auto">
            <a:xfrm>
              <a:off x="555004" y="3038223"/>
              <a:ext cx="1319516" cy="100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FFCC00"/>
                  </a:solidFill>
                  <a:latin typeface="Arial" panose="020B0604020202020204" pitchFamily="34" charset="0"/>
                </a:defRPr>
              </a:lvl1pPr>
              <a:lvl2pPr marL="742950" indent="-285750">
                <a:defRPr sz="4000" b="1">
                  <a:solidFill>
                    <a:srgbClr val="FFCC00"/>
                  </a:solidFill>
                  <a:latin typeface="Arial" panose="020B0604020202020204" pitchFamily="34" charset="0"/>
                </a:defRPr>
              </a:lvl2pPr>
              <a:lvl3pPr marL="1143000" indent="-228600">
                <a:defRPr sz="4000" b="1">
                  <a:solidFill>
                    <a:srgbClr val="FFCC00"/>
                  </a:solidFill>
                  <a:latin typeface="Arial" panose="020B0604020202020204" pitchFamily="34" charset="0"/>
                </a:defRPr>
              </a:lvl3pPr>
              <a:lvl4pPr marL="1600200" indent="-228600">
                <a:defRPr sz="4000" b="1">
                  <a:solidFill>
                    <a:srgbClr val="FFCC00"/>
                  </a:solidFill>
                  <a:latin typeface="Arial" panose="020B0604020202020204" pitchFamily="34" charset="0"/>
                </a:defRPr>
              </a:lvl4pPr>
              <a:lvl5pPr marL="2057400" indent="-228600">
                <a:defRPr sz="4000" b="1">
                  <a:solidFill>
                    <a:srgbClr val="FFCC00"/>
                  </a:solidFill>
                  <a:latin typeface="Arial" panose="020B0604020202020204" pitchFamily="34" charset="0"/>
                </a:defRPr>
              </a:lvl5pPr>
              <a:lvl6pPr marL="2514600" indent="-228600" eaLnBrk="0" fontAlgn="base" hangingPunct="0">
                <a:spcBef>
                  <a:spcPct val="0"/>
                </a:spcBef>
                <a:spcAft>
                  <a:spcPct val="0"/>
                </a:spcAft>
                <a:defRPr sz="4000" b="1">
                  <a:solidFill>
                    <a:srgbClr val="FFCC00"/>
                  </a:solidFill>
                  <a:latin typeface="Arial" panose="020B0604020202020204" pitchFamily="34" charset="0"/>
                </a:defRPr>
              </a:lvl6pPr>
              <a:lvl7pPr marL="2971800" indent="-228600" eaLnBrk="0" fontAlgn="base" hangingPunct="0">
                <a:spcBef>
                  <a:spcPct val="0"/>
                </a:spcBef>
                <a:spcAft>
                  <a:spcPct val="0"/>
                </a:spcAft>
                <a:defRPr sz="4000" b="1">
                  <a:solidFill>
                    <a:srgbClr val="FFCC00"/>
                  </a:solidFill>
                  <a:latin typeface="Arial" panose="020B0604020202020204" pitchFamily="34" charset="0"/>
                </a:defRPr>
              </a:lvl7pPr>
              <a:lvl8pPr marL="3429000" indent="-228600" eaLnBrk="0" fontAlgn="base" hangingPunct="0">
                <a:spcBef>
                  <a:spcPct val="0"/>
                </a:spcBef>
                <a:spcAft>
                  <a:spcPct val="0"/>
                </a:spcAft>
                <a:defRPr sz="4000" b="1">
                  <a:solidFill>
                    <a:srgbClr val="FFCC00"/>
                  </a:solidFill>
                  <a:latin typeface="Arial" panose="020B0604020202020204" pitchFamily="34" charset="0"/>
                </a:defRPr>
              </a:lvl8pPr>
              <a:lvl9pPr marL="3886200" indent="-228600" eaLnBrk="0" fontAlgn="base" hangingPunct="0">
                <a:spcBef>
                  <a:spcPct val="0"/>
                </a:spcBef>
                <a:spcAft>
                  <a:spcPct val="0"/>
                </a:spcAft>
                <a:defRPr sz="4000" b="1">
                  <a:solidFill>
                    <a:srgbClr val="FFCC00"/>
                  </a:solidFill>
                  <a:latin typeface="Arial" panose="020B0604020202020204" pitchFamily="34" charset="0"/>
                </a:defRPr>
              </a:lvl9pPr>
            </a:lstStyle>
            <a:p>
              <a:pPr algn="ctr"/>
              <a:r>
                <a:rPr lang="en-US" altLang="en-US" sz="1800">
                  <a:solidFill>
                    <a:schemeClr val="tx1"/>
                  </a:solidFill>
                </a:rPr>
                <a:t>Internal</a:t>
              </a:r>
            </a:p>
            <a:p>
              <a:pPr algn="ctr"/>
              <a:r>
                <a:rPr lang="en-US" altLang="en-US" sz="1800">
                  <a:solidFill>
                    <a:schemeClr val="tx1"/>
                  </a:solidFill>
                </a:rPr>
                <a:t>Logic </a:t>
              </a:r>
            </a:p>
          </p:txBody>
        </p:sp>
        <p:sp>
          <p:nvSpPr>
            <p:cNvPr id="3" name="Down Arrow 2"/>
            <p:cNvSpPr/>
            <p:nvPr/>
          </p:nvSpPr>
          <p:spPr bwMode="auto">
            <a:xfrm>
              <a:off x="950106" y="3871385"/>
              <a:ext cx="529313" cy="438893"/>
            </a:xfrm>
            <a:prstGeom prst="downArrow">
              <a:avLst/>
            </a:prstGeom>
            <a:solidFill>
              <a:srgbClr val="00B0F0"/>
            </a:solidFill>
            <a:ln w="9525" cap="flat" cmpd="sng" algn="ctr">
              <a:solidFill>
                <a:srgbClr val="00B0F0"/>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p:spPr>
          <p:txBody>
            <a:bodyPr/>
            <a:lstStyle/>
            <a:p>
              <a:pPr algn="ctr" eaLnBrk="1" hangingPunct="1">
                <a:defRPr/>
              </a:pPr>
              <a:endParaRPr lang="en-US" sz="1350" dirty="0">
                <a:latin typeface="Arial" charset="0"/>
              </a:endParaRPr>
            </a:p>
          </p:txBody>
        </p:sp>
        <p:sp>
          <p:nvSpPr>
            <p:cNvPr id="25" name="Down Arrow 24"/>
            <p:cNvSpPr/>
            <p:nvPr/>
          </p:nvSpPr>
          <p:spPr bwMode="auto">
            <a:xfrm rot="10800000">
              <a:off x="950106" y="2597165"/>
              <a:ext cx="529313" cy="438893"/>
            </a:xfrm>
            <a:prstGeom prst="downArrow">
              <a:avLst/>
            </a:prstGeom>
            <a:solidFill>
              <a:srgbClr val="00B0F0"/>
            </a:solidFill>
            <a:ln w="9525" cap="flat" cmpd="sng" algn="ctr">
              <a:solidFill>
                <a:srgbClr val="00B0F0"/>
              </a:solidFill>
              <a:prstDash val="solid"/>
              <a:round/>
              <a:headEnd type="none" w="med" len="med"/>
              <a:tailEnd type="none" w="med" len="med"/>
            </a:ln>
            <a:effectLst>
              <a:outerShdw dist="35921" dir="2700000" algn="ctr" rotWithShape="0">
                <a:schemeClr val="bg2"/>
              </a:outerShdw>
            </a:effectLst>
            <a:scene3d>
              <a:camera prst="orthographicFront"/>
              <a:lightRig rig="threePt" dir="t"/>
            </a:scene3d>
            <a:sp3d>
              <a:bevelT/>
            </a:sp3d>
          </p:spPr>
          <p:txBody>
            <a:bodyPr/>
            <a:lstStyle/>
            <a:p>
              <a:pPr algn="ctr" eaLnBrk="1" hangingPunct="1">
                <a:defRPr/>
              </a:pPr>
              <a:endParaRPr lang="en-US" sz="1350" dirty="0">
                <a:latin typeface="Arial" charset="0"/>
              </a:endParaRPr>
            </a:p>
          </p:txBody>
        </p:sp>
      </p:grpSp>
      <p:grpSp>
        <p:nvGrpSpPr>
          <p:cNvPr id="17418" name="Group 25"/>
          <p:cNvGrpSpPr>
            <a:grpSpLocks/>
          </p:cNvGrpSpPr>
          <p:nvPr/>
        </p:nvGrpSpPr>
        <p:grpSpPr bwMode="auto">
          <a:xfrm>
            <a:off x="3386138" y="1788319"/>
            <a:ext cx="1828800" cy="2413397"/>
            <a:chOff x="2991028" y="2383740"/>
            <a:chExt cx="2438442" cy="3219039"/>
          </a:xfrm>
        </p:grpSpPr>
        <p:sp>
          <p:nvSpPr>
            <p:cNvPr id="27" name="Right Arrow 2"/>
            <p:cNvSpPr>
              <a:spLocks noChangeArrowheads="1"/>
            </p:cNvSpPr>
            <p:nvPr/>
          </p:nvSpPr>
          <p:spPr bwMode="auto">
            <a:xfrm>
              <a:off x="4419817" y="3231720"/>
              <a:ext cx="1002506" cy="307359"/>
            </a:xfrm>
            <a:prstGeom prst="rightArrow">
              <a:avLst>
                <a:gd name="adj1" fmla="val 50000"/>
                <a:gd name="adj2" fmla="val 50154"/>
              </a:avLst>
            </a:prstGeom>
            <a:solidFill>
              <a:srgbClr val="FFFF99"/>
            </a:solidFill>
            <a:ln w="9525" algn="ctr">
              <a:solidFill>
                <a:schemeClr val="tx1"/>
              </a:solidFill>
              <a:round/>
              <a:headEnd/>
              <a:tailEnd/>
            </a:ln>
            <a:scene3d>
              <a:camera prst="orthographicFront"/>
              <a:lightRig rig="threePt" dir="t"/>
            </a:scene3d>
            <a:sp3d>
              <a:bevelT w="165100" prst="coolSlant"/>
            </a:sp3d>
          </p:spPr>
          <p:txBody>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defRPr/>
              </a:pPr>
              <a:endParaRPr lang="en-US" sz="2250" dirty="0">
                <a:solidFill>
                  <a:srgbClr val="FFCC00"/>
                </a:solidFill>
              </a:endParaRPr>
            </a:p>
          </p:txBody>
        </p:sp>
        <p:sp>
          <p:nvSpPr>
            <p:cNvPr id="28" name="Right Arrow 13"/>
            <p:cNvSpPr>
              <a:spLocks noChangeArrowheads="1"/>
            </p:cNvSpPr>
            <p:nvPr/>
          </p:nvSpPr>
          <p:spPr bwMode="auto">
            <a:xfrm>
              <a:off x="4412677" y="3921908"/>
              <a:ext cx="1003697" cy="308731"/>
            </a:xfrm>
            <a:prstGeom prst="rightArrow">
              <a:avLst>
                <a:gd name="adj1" fmla="val 50000"/>
                <a:gd name="adj2" fmla="val 49990"/>
              </a:avLst>
            </a:prstGeom>
            <a:solidFill>
              <a:srgbClr val="99FFCC"/>
            </a:solidFill>
            <a:ln w="9525" algn="ctr">
              <a:solidFill>
                <a:schemeClr val="tx1"/>
              </a:solidFill>
              <a:round/>
              <a:headEnd/>
              <a:tailEnd/>
            </a:ln>
            <a:scene3d>
              <a:camera prst="orthographicFront"/>
              <a:lightRig rig="threePt" dir="t"/>
            </a:scene3d>
            <a:sp3d>
              <a:bevelT w="165100" prst="coolSlant"/>
            </a:sp3d>
          </p:spPr>
          <p:txBody>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defRPr/>
              </a:pPr>
              <a:endParaRPr lang="en-US" sz="2250" dirty="0">
                <a:solidFill>
                  <a:srgbClr val="FFCC00"/>
                </a:solidFill>
              </a:endParaRPr>
            </a:p>
          </p:txBody>
        </p:sp>
        <p:sp>
          <p:nvSpPr>
            <p:cNvPr id="29" name="Right Arrow 14"/>
            <p:cNvSpPr>
              <a:spLocks noChangeArrowheads="1"/>
            </p:cNvSpPr>
            <p:nvPr/>
          </p:nvSpPr>
          <p:spPr bwMode="auto">
            <a:xfrm>
              <a:off x="4425772" y="4787932"/>
              <a:ext cx="1003697" cy="308731"/>
            </a:xfrm>
            <a:prstGeom prst="rightArrow">
              <a:avLst>
                <a:gd name="adj1" fmla="val 50000"/>
                <a:gd name="adj2" fmla="val 49990"/>
              </a:avLst>
            </a:prstGeom>
            <a:solidFill>
              <a:srgbClr val="A7D3FF"/>
            </a:solidFill>
            <a:ln w="9525" algn="ctr">
              <a:solidFill>
                <a:schemeClr val="tx1"/>
              </a:solidFill>
              <a:round/>
              <a:headEnd/>
              <a:tailEnd/>
            </a:ln>
            <a:scene3d>
              <a:camera prst="orthographicFront"/>
              <a:lightRig rig="threePt" dir="t"/>
            </a:scene3d>
            <a:sp3d>
              <a:bevelT w="165100" prst="coolSlant"/>
            </a:sp3d>
          </p:spPr>
          <p:txBody>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defRPr/>
              </a:pPr>
              <a:endParaRPr lang="en-US" sz="2250" dirty="0">
                <a:solidFill>
                  <a:srgbClr val="FFCC00"/>
                </a:solidFill>
              </a:endParaRPr>
            </a:p>
          </p:txBody>
        </p:sp>
        <p:sp>
          <p:nvSpPr>
            <p:cNvPr id="30" name="Right Arrow 15"/>
            <p:cNvSpPr>
              <a:spLocks noChangeArrowheads="1"/>
            </p:cNvSpPr>
            <p:nvPr/>
          </p:nvSpPr>
          <p:spPr bwMode="auto">
            <a:xfrm>
              <a:off x="4425773" y="5151346"/>
              <a:ext cx="1003697" cy="308731"/>
            </a:xfrm>
            <a:prstGeom prst="rightArrow">
              <a:avLst>
                <a:gd name="adj1" fmla="val 50000"/>
                <a:gd name="adj2" fmla="val 49990"/>
              </a:avLst>
            </a:prstGeom>
            <a:solidFill>
              <a:srgbClr val="A7D3FF"/>
            </a:solidFill>
            <a:ln w="9525" algn="ctr">
              <a:solidFill>
                <a:schemeClr val="tx1"/>
              </a:solidFill>
              <a:round/>
              <a:headEnd/>
              <a:tailEnd/>
            </a:ln>
            <a:scene3d>
              <a:camera prst="orthographicFront"/>
              <a:lightRig rig="threePt" dir="t"/>
            </a:scene3d>
            <a:sp3d>
              <a:bevelT w="165100" prst="coolSlant"/>
            </a:sp3d>
          </p:spPr>
          <p:txBody>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defRPr/>
              </a:pPr>
              <a:endParaRPr lang="en-US" sz="2250" dirty="0">
                <a:solidFill>
                  <a:srgbClr val="FFCC00"/>
                </a:solidFill>
              </a:endParaRPr>
            </a:p>
          </p:txBody>
        </p:sp>
        <p:sp>
          <p:nvSpPr>
            <p:cNvPr id="31" name="Right Arrow 16"/>
            <p:cNvSpPr>
              <a:spLocks noChangeArrowheads="1"/>
            </p:cNvSpPr>
            <p:nvPr/>
          </p:nvSpPr>
          <p:spPr bwMode="auto">
            <a:xfrm>
              <a:off x="4412677" y="2534676"/>
              <a:ext cx="1003697" cy="308732"/>
            </a:xfrm>
            <a:prstGeom prst="rightArrow">
              <a:avLst>
                <a:gd name="adj1" fmla="val 50000"/>
                <a:gd name="adj2" fmla="val 49990"/>
              </a:avLst>
            </a:prstGeom>
            <a:solidFill>
              <a:srgbClr val="FFFFFF"/>
            </a:solidFill>
            <a:ln w="9525" algn="ctr">
              <a:solidFill>
                <a:schemeClr val="tx1"/>
              </a:solidFill>
              <a:round/>
              <a:headEnd/>
              <a:tailEnd/>
            </a:ln>
            <a:scene3d>
              <a:camera prst="orthographicFront"/>
              <a:lightRig rig="threePt" dir="t"/>
            </a:scene3d>
            <a:sp3d>
              <a:bevelT w="165100" prst="coolSlant"/>
            </a:sp3d>
          </p:spPr>
          <p:txBody>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defRPr/>
              </a:pPr>
              <a:endParaRPr lang="en-US" sz="2250" dirty="0">
                <a:solidFill>
                  <a:srgbClr val="FFCC00"/>
                </a:solidFill>
              </a:endParaRPr>
            </a:p>
          </p:txBody>
        </p:sp>
        <p:grpSp>
          <p:nvGrpSpPr>
            <p:cNvPr id="17435" name="Group 31"/>
            <p:cNvGrpSpPr>
              <a:grpSpLocks/>
            </p:cNvGrpSpPr>
            <p:nvPr/>
          </p:nvGrpSpPr>
          <p:grpSpPr bwMode="auto">
            <a:xfrm>
              <a:off x="2991028" y="2383740"/>
              <a:ext cx="1908572" cy="3219039"/>
              <a:chOff x="2143128" y="2021684"/>
              <a:chExt cx="1908572" cy="2793204"/>
            </a:xfrm>
          </p:grpSpPr>
          <p:sp>
            <p:nvSpPr>
              <p:cNvPr id="33" name="Rounded Rectangle 7"/>
              <p:cNvSpPr>
                <a:spLocks noChangeArrowheads="1"/>
              </p:cNvSpPr>
              <p:nvPr/>
            </p:nvSpPr>
            <p:spPr bwMode="auto">
              <a:xfrm>
                <a:off x="2143128" y="3224216"/>
                <a:ext cx="1895475" cy="523875"/>
              </a:xfrm>
              <a:prstGeom prst="roundRect">
                <a:avLst>
                  <a:gd name="adj" fmla="val 16667"/>
                </a:avLst>
              </a:prstGeom>
              <a:solidFill>
                <a:srgbClr val="00B050"/>
              </a:solidFill>
              <a:ln w="9525" algn="ctr">
                <a:solidFill>
                  <a:schemeClr val="tx1"/>
                </a:solidFill>
                <a:round/>
                <a:headEnd/>
                <a:tailEnd/>
              </a:ln>
              <a:scene3d>
                <a:camera prst="orthographicFront"/>
                <a:lightRig rig="threePt" dir="t"/>
              </a:scene3d>
              <a:sp3d>
                <a:bevelT/>
              </a:sp3d>
            </p:spPr>
            <p:txBody>
              <a:bodyPr anchor="ct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defRPr/>
                </a:pPr>
                <a:r>
                  <a:rPr lang="en-US" sz="1350" dirty="0">
                    <a:solidFill>
                      <a:schemeClr val="tx1"/>
                    </a:solidFill>
                  </a:rPr>
                  <a:t>Data Link</a:t>
                </a:r>
              </a:p>
            </p:txBody>
          </p:sp>
          <p:sp>
            <p:nvSpPr>
              <p:cNvPr id="34" name="Rounded Rectangle 8"/>
              <p:cNvSpPr>
                <a:spLocks noChangeArrowheads="1"/>
              </p:cNvSpPr>
              <p:nvPr/>
            </p:nvSpPr>
            <p:spPr bwMode="auto">
              <a:xfrm>
                <a:off x="2143128" y="2619378"/>
                <a:ext cx="1895475" cy="523875"/>
              </a:xfrm>
              <a:prstGeom prst="roundRect">
                <a:avLst>
                  <a:gd name="adj" fmla="val 16667"/>
                </a:avLst>
              </a:prstGeom>
              <a:solidFill>
                <a:srgbClr val="FFC000"/>
              </a:solidFill>
              <a:ln w="9525" algn="ctr">
                <a:solidFill>
                  <a:schemeClr val="tx1"/>
                </a:solidFill>
                <a:round/>
                <a:headEnd/>
                <a:tailEnd/>
              </a:ln>
              <a:scene3d>
                <a:camera prst="orthographicFront"/>
                <a:lightRig rig="threePt" dir="t"/>
              </a:scene3d>
              <a:sp3d>
                <a:bevelT/>
              </a:sp3d>
            </p:spPr>
            <p:txBody>
              <a:bodyPr anchor="ct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defRPr/>
                </a:pPr>
                <a:r>
                  <a:rPr lang="en-US" sz="1350" dirty="0">
                    <a:solidFill>
                      <a:schemeClr val="tx1"/>
                    </a:solidFill>
                  </a:rPr>
                  <a:t>Transaction</a:t>
                </a:r>
              </a:p>
            </p:txBody>
          </p:sp>
          <p:sp>
            <p:nvSpPr>
              <p:cNvPr id="35" name="Rounded Rectangle 9"/>
              <p:cNvSpPr>
                <a:spLocks noChangeArrowheads="1"/>
              </p:cNvSpPr>
              <p:nvPr/>
            </p:nvSpPr>
            <p:spPr bwMode="auto">
              <a:xfrm>
                <a:off x="2156225" y="3810000"/>
                <a:ext cx="1895475" cy="1004888"/>
              </a:xfrm>
              <a:prstGeom prst="roundRect">
                <a:avLst>
                  <a:gd name="adj" fmla="val 16667"/>
                </a:avLst>
              </a:prstGeom>
              <a:solidFill>
                <a:srgbClr val="0070C0"/>
              </a:solidFill>
              <a:ln w="9525" algn="ctr">
                <a:solidFill>
                  <a:schemeClr val="tx1"/>
                </a:solidFill>
                <a:round/>
                <a:headEnd/>
                <a:tailEnd/>
              </a:ln>
              <a:scene3d>
                <a:camera prst="orthographicFront"/>
                <a:lightRig rig="threePt" dir="t"/>
              </a:scene3d>
              <a:sp3d>
                <a:bevelT/>
              </a:sp3d>
            </p:spPr>
            <p:txBody>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defRPr/>
                </a:pPr>
                <a:r>
                  <a:rPr lang="en-US" sz="1013" dirty="0">
                    <a:solidFill>
                      <a:schemeClr val="bg1"/>
                    </a:solidFill>
                  </a:rPr>
                  <a:t>Physical </a:t>
                </a:r>
              </a:p>
            </p:txBody>
          </p:sp>
          <p:sp>
            <p:nvSpPr>
              <p:cNvPr id="36" name="Rounded Rectangle 35"/>
              <p:cNvSpPr/>
              <p:nvPr/>
            </p:nvSpPr>
            <p:spPr bwMode="auto">
              <a:xfrm>
                <a:off x="2143128" y="2021684"/>
                <a:ext cx="1895475" cy="523875"/>
              </a:xfrm>
              <a:prstGeom prst="roundRect">
                <a:avLst/>
              </a:prstGeom>
              <a:solidFill>
                <a:schemeClr val="bg1">
                  <a:lumMod val="9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eaLnBrk="1" hangingPunct="1">
                  <a:defRPr/>
                </a:pPr>
                <a:r>
                  <a:rPr lang="en-US" sz="1350" dirty="0"/>
                  <a:t>Application</a:t>
                </a:r>
              </a:p>
            </p:txBody>
          </p:sp>
          <p:sp>
            <p:nvSpPr>
              <p:cNvPr id="37" name="Rounded Rectangle 36"/>
              <p:cNvSpPr/>
              <p:nvPr/>
            </p:nvSpPr>
            <p:spPr bwMode="auto">
              <a:xfrm>
                <a:off x="2305051" y="4142188"/>
                <a:ext cx="1565672" cy="264319"/>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14300" prst="artDeco"/>
              </a:sp3d>
            </p:spPr>
            <p:txBody>
              <a:bodyPr/>
              <a:lstStyle/>
              <a:p>
                <a:pPr algn="ctr" eaLnBrk="1" hangingPunct="1">
                  <a:defRPr/>
                </a:pPr>
                <a:r>
                  <a:rPr lang="en-US" sz="788" dirty="0"/>
                  <a:t>Logical Sub Block</a:t>
                </a:r>
              </a:p>
            </p:txBody>
          </p:sp>
          <p:sp>
            <p:nvSpPr>
              <p:cNvPr id="38" name="Rounded Rectangle 37"/>
              <p:cNvSpPr/>
              <p:nvPr/>
            </p:nvSpPr>
            <p:spPr bwMode="auto">
              <a:xfrm>
                <a:off x="2312197" y="4432701"/>
                <a:ext cx="1564481" cy="264319"/>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14300" prst="artDeco"/>
              </a:sp3d>
            </p:spPr>
            <p:txBody>
              <a:bodyPr/>
              <a:lstStyle/>
              <a:p>
                <a:pPr algn="ctr" eaLnBrk="1" hangingPunct="1">
                  <a:defRPr/>
                </a:pPr>
                <a:r>
                  <a:rPr lang="en-US" sz="788" dirty="0"/>
                  <a:t>Electrical Sub Block</a:t>
                </a:r>
              </a:p>
            </p:txBody>
          </p:sp>
          <p:sp>
            <p:nvSpPr>
              <p:cNvPr id="17454" name="Rounded Rectangle 13"/>
              <p:cNvSpPr>
                <a:spLocks noChangeArrowheads="1"/>
              </p:cNvSpPr>
              <p:nvPr/>
            </p:nvSpPr>
            <p:spPr bwMode="auto">
              <a:xfrm>
                <a:off x="2364582" y="3824290"/>
                <a:ext cx="1416844" cy="252413"/>
              </a:xfrm>
              <a:prstGeom prst="roundRect">
                <a:avLst>
                  <a:gd name="adj" fmla="val 16667"/>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2250">
                  <a:solidFill>
                    <a:srgbClr val="FFCC00"/>
                  </a:solidFill>
                </a:endParaRPr>
              </a:p>
            </p:txBody>
          </p:sp>
        </p:grpSp>
      </p:grpSp>
    </p:spTree>
    <p:extLst>
      <p:ext uri="{BB962C8B-B14F-4D97-AF65-F5344CB8AC3E}">
        <p14:creationId xmlns:p14="http://schemas.microsoft.com/office/powerpoint/2010/main" val="28461378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ounded Rectangle 28"/>
          <p:cNvSpPr>
            <a:spLocks noChangeArrowheads="1"/>
          </p:cNvSpPr>
          <p:nvPr/>
        </p:nvSpPr>
        <p:spPr bwMode="auto">
          <a:xfrm>
            <a:off x="5195888" y="2958703"/>
            <a:ext cx="1895475" cy="1004888"/>
          </a:xfrm>
          <a:prstGeom prst="roundRect">
            <a:avLst>
              <a:gd name="adj" fmla="val 16667"/>
            </a:avLst>
          </a:prstGeom>
          <a:solidFill>
            <a:srgbClr val="0070C0"/>
          </a:solidFill>
          <a:ln w="9525" algn="ctr">
            <a:solidFill>
              <a:schemeClr val="tx1"/>
            </a:solidFill>
            <a:round/>
            <a:headEnd/>
            <a:tailEnd/>
          </a:ln>
        </p:spPr>
        <p:txBody>
          <a:bodyPr lIns="91438" tIns="45719" rIns="91438" bIns="45719"/>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350">
                <a:solidFill>
                  <a:schemeClr val="tx1"/>
                </a:solidFill>
              </a:rPr>
              <a:t>Physical</a:t>
            </a:r>
            <a:r>
              <a:rPr lang="en-US" altLang="en-US" sz="1350">
                <a:solidFill>
                  <a:srgbClr val="FFCC00"/>
                </a:solidFill>
              </a:rPr>
              <a:t> </a:t>
            </a:r>
          </a:p>
        </p:txBody>
      </p:sp>
      <p:sp>
        <p:nvSpPr>
          <p:cNvPr id="15363" name="Title 1"/>
          <p:cNvSpPr>
            <a:spLocks noGrp="1"/>
          </p:cNvSpPr>
          <p:nvPr>
            <p:ph type="title"/>
          </p:nvPr>
        </p:nvSpPr>
        <p:spPr/>
        <p:txBody>
          <a:bodyPr>
            <a:normAutofit fontScale="90000"/>
          </a:bodyPr>
          <a:lstStyle/>
          <a:p>
            <a:r>
              <a:rPr lang="en-US" altLang="en-US" dirty="0"/>
              <a:t>How do two </a:t>
            </a:r>
            <a:r>
              <a:rPr lang="en-US" altLang="en-US" sz="2700" dirty="0"/>
              <a:t>devices</a:t>
            </a:r>
            <a:r>
              <a:rPr lang="en-US" altLang="en-US" dirty="0"/>
              <a:t> talk ? ( Example </a:t>
            </a:r>
            <a:r>
              <a:rPr lang="en-US" altLang="en-US" dirty="0" err="1"/>
              <a:t>PCIe</a:t>
            </a:r>
            <a:r>
              <a:rPr lang="en-US" altLang="en-US" dirty="0"/>
              <a:t>)</a:t>
            </a:r>
          </a:p>
        </p:txBody>
      </p:sp>
      <p:sp>
        <p:nvSpPr>
          <p:cNvPr id="15364" name="Footer Placeholder 3"/>
          <p:cNvSpPr>
            <a:spLocks noGrp="1"/>
          </p:cNvSpPr>
          <p:nvPr>
            <p:ph type="ftr" sz="quarter" idx="10"/>
          </p:nvPr>
        </p:nvSpPr>
        <p:spPr>
          <a:xfrm>
            <a:off x="7467600" y="4897621"/>
            <a:ext cx="1295400" cy="2458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5000"/>
              </a:spcBef>
              <a:spcAft>
                <a:spcPct val="15000"/>
              </a:spcAft>
              <a:buClr>
                <a:schemeClr val="tx2"/>
              </a:buClr>
              <a:buFont typeface="Wingdings" panose="05000000000000000000" pitchFamily="2" charset="2"/>
              <a:buChar char="§"/>
              <a:defRPr sz="2100">
                <a:solidFill>
                  <a:srgbClr val="000000"/>
                </a:solidFill>
                <a:latin typeface="Arial" panose="020B0604020202020204" pitchFamily="34" charset="0"/>
              </a:defRPr>
            </a:lvl1pPr>
            <a:lvl2pPr marL="557199" indent="-214308">
              <a:lnSpc>
                <a:spcPct val="90000"/>
              </a:lnSpc>
              <a:spcBef>
                <a:spcPct val="15000"/>
              </a:spcBef>
              <a:spcAft>
                <a:spcPct val="15000"/>
              </a:spcAft>
              <a:buClr>
                <a:schemeClr val="tx2"/>
              </a:buClr>
              <a:buFont typeface="Wingdings" panose="05000000000000000000" pitchFamily="2" charset="2"/>
              <a:buChar char="ü"/>
              <a:defRPr sz="1800">
                <a:solidFill>
                  <a:srgbClr val="000000"/>
                </a:solidFill>
                <a:latin typeface="Arial" panose="020B0604020202020204" pitchFamily="34" charset="0"/>
              </a:defRPr>
            </a:lvl2pPr>
            <a:lvl3pPr marL="857228" indent="-171446">
              <a:lnSpc>
                <a:spcPct val="90000"/>
              </a:lnSpc>
              <a:spcBef>
                <a:spcPct val="15000"/>
              </a:spcBef>
              <a:spcAft>
                <a:spcPct val="15000"/>
              </a:spcAft>
              <a:buClr>
                <a:schemeClr val="tx2"/>
              </a:buClr>
              <a:buFont typeface="Times New Roman" panose="02020603050405020304" pitchFamily="18" charset="0"/>
              <a:buChar char="–"/>
              <a:defRPr sz="1500">
                <a:solidFill>
                  <a:srgbClr val="000000"/>
                </a:solidFill>
                <a:latin typeface="Arial" panose="020B0604020202020204" pitchFamily="34" charset="0"/>
              </a:defRPr>
            </a:lvl3pPr>
            <a:lvl4pPr marL="1200120" indent="-171446">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1543012" indent="-171446">
              <a:lnSpc>
                <a:spcPct val="90000"/>
              </a:lnSpc>
              <a:spcBef>
                <a:spcPct val="15000"/>
              </a:spcBef>
              <a:spcAft>
                <a:spcPct val="15000"/>
              </a:spcAft>
              <a:buClr>
                <a:schemeClr val="tx2"/>
              </a:buClr>
              <a:buFont typeface="Times" panose="02020603050405020304" pitchFamily="18" charset="0"/>
              <a:buChar char="•"/>
              <a:defRPr sz="1200">
                <a:solidFill>
                  <a:srgbClr val="000000"/>
                </a:solidFill>
                <a:latin typeface="Arial" panose="020B0604020202020204" pitchFamily="34" charset="0"/>
              </a:defRPr>
            </a:lvl5pPr>
            <a:lvl6pPr marL="1885903" indent="-171446" eaLnBrk="0" fontAlgn="base" hangingPunct="0">
              <a:lnSpc>
                <a:spcPct val="90000"/>
              </a:lnSpc>
              <a:spcBef>
                <a:spcPct val="15000"/>
              </a:spcBef>
              <a:spcAft>
                <a:spcPct val="15000"/>
              </a:spcAft>
              <a:buClr>
                <a:schemeClr val="tx2"/>
              </a:buClr>
              <a:buFont typeface="Times" panose="02020603050405020304" pitchFamily="18" charset="0"/>
              <a:buChar char="•"/>
              <a:defRPr sz="1200">
                <a:solidFill>
                  <a:srgbClr val="000000"/>
                </a:solidFill>
                <a:latin typeface="Arial" panose="020B0604020202020204" pitchFamily="34" charset="0"/>
              </a:defRPr>
            </a:lvl6pPr>
            <a:lvl7pPr marL="2228795" indent="-171446" eaLnBrk="0" fontAlgn="base" hangingPunct="0">
              <a:lnSpc>
                <a:spcPct val="90000"/>
              </a:lnSpc>
              <a:spcBef>
                <a:spcPct val="15000"/>
              </a:spcBef>
              <a:spcAft>
                <a:spcPct val="15000"/>
              </a:spcAft>
              <a:buClr>
                <a:schemeClr val="tx2"/>
              </a:buClr>
              <a:buFont typeface="Times" panose="02020603050405020304" pitchFamily="18" charset="0"/>
              <a:buChar char="•"/>
              <a:defRPr sz="1200">
                <a:solidFill>
                  <a:srgbClr val="000000"/>
                </a:solidFill>
                <a:latin typeface="Arial" panose="020B0604020202020204" pitchFamily="34" charset="0"/>
              </a:defRPr>
            </a:lvl7pPr>
            <a:lvl8pPr marL="2571686" indent="-171446" eaLnBrk="0" fontAlgn="base" hangingPunct="0">
              <a:lnSpc>
                <a:spcPct val="90000"/>
              </a:lnSpc>
              <a:spcBef>
                <a:spcPct val="15000"/>
              </a:spcBef>
              <a:spcAft>
                <a:spcPct val="15000"/>
              </a:spcAft>
              <a:buClr>
                <a:schemeClr val="tx2"/>
              </a:buClr>
              <a:buFont typeface="Times" panose="02020603050405020304" pitchFamily="18" charset="0"/>
              <a:buChar char="•"/>
              <a:defRPr sz="1200">
                <a:solidFill>
                  <a:srgbClr val="000000"/>
                </a:solidFill>
                <a:latin typeface="Arial" panose="020B0604020202020204" pitchFamily="34" charset="0"/>
              </a:defRPr>
            </a:lvl8pPr>
            <a:lvl9pPr marL="2914577" indent="-171446" eaLnBrk="0" fontAlgn="base" hangingPunct="0">
              <a:lnSpc>
                <a:spcPct val="90000"/>
              </a:lnSpc>
              <a:spcBef>
                <a:spcPct val="15000"/>
              </a:spcBef>
              <a:spcAft>
                <a:spcPct val="15000"/>
              </a:spcAft>
              <a:buClr>
                <a:schemeClr val="tx2"/>
              </a:buClr>
              <a:buFont typeface="Times" panose="02020603050405020304" pitchFamily="18" charset="0"/>
              <a:buChar char="•"/>
              <a:defRPr sz="12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750" dirty="0">
                <a:solidFill>
                  <a:schemeClr val="bg1"/>
                </a:solidFill>
              </a:rPr>
              <a:t>Company Confidential</a:t>
            </a:r>
          </a:p>
        </p:txBody>
      </p:sp>
      <p:sp>
        <p:nvSpPr>
          <p:cNvPr id="15366" name="Rounded Rectangle 5"/>
          <p:cNvSpPr>
            <a:spLocks noChangeArrowheads="1"/>
          </p:cNvSpPr>
          <p:nvPr/>
        </p:nvSpPr>
        <p:spPr bwMode="auto">
          <a:xfrm>
            <a:off x="4333876" y="2286000"/>
            <a:ext cx="1209675" cy="666750"/>
          </a:xfrm>
          <a:prstGeom prst="roundRect">
            <a:avLst>
              <a:gd name="adj" fmla="val 16667"/>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38" tIns="45719" rIns="91438" bIns="45719"/>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3000">
              <a:solidFill>
                <a:srgbClr val="FFCC00"/>
              </a:solidFill>
            </a:endParaRPr>
          </a:p>
        </p:txBody>
      </p:sp>
      <p:sp>
        <p:nvSpPr>
          <p:cNvPr id="15367" name="Rounded Rectangle 6"/>
          <p:cNvSpPr>
            <a:spLocks noChangeArrowheads="1"/>
          </p:cNvSpPr>
          <p:nvPr/>
        </p:nvSpPr>
        <p:spPr bwMode="auto">
          <a:xfrm>
            <a:off x="5181601" y="2362201"/>
            <a:ext cx="1895475" cy="523875"/>
          </a:xfrm>
          <a:prstGeom prst="roundRect">
            <a:avLst>
              <a:gd name="adj" fmla="val 16667"/>
            </a:avLst>
          </a:prstGeom>
          <a:solidFill>
            <a:srgbClr val="00B050"/>
          </a:solidFill>
          <a:ln w="9525" algn="ctr">
            <a:solidFill>
              <a:schemeClr val="tx1"/>
            </a:solidFill>
            <a:round/>
            <a:headEnd/>
            <a:tailEnd/>
          </a:ln>
        </p:spPr>
        <p:txBody>
          <a:bodyPr lIns="91438" tIns="45719" rIns="91438" bIns="45719" anchor="ct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800">
                <a:solidFill>
                  <a:schemeClr val="tx1"/>
                </a:solidFill>
              </a:rPr>
              <a:t>Data Link</a:t>
            </a:r>
          </a:p>
        </p:txBody>
      </p:sp>
      <p:sp>
        <p:nvSpPr>
          <p:cNvPr id="15368" name="Rounded Rectangle 7"/>
          <p:cNvSpPr>
            <a:spLocks noChangeArrowheads="1"/>
          </p:cNvSpPr>
          <p:nvPr/>
        </p:nvSpPr>
        <p:spPr bwMode="auto">
          <a:xfrm>
            <a:off x="2143126" y="2366963"/>
            <a:ext cx="1895475" cy="523875"/>
          </a:xfrm>
          <a:prstGeom prst="roundRect">
            <a:avLst>
              <a:gd name="adj" fmla="val 16667"/>
            </a:avLst>
          </a:prstGeom>
          <a:solidFill>
            <a:srgbClr val="00B050"/>
          </a:solidFill>
          <a:ln w="9525" algn="ctr">
            <a:solidFill>
              <a:schemeClr val="tx1"/>
            </a:solidFill>
            <a:round/>
            <a:headEnd/>
            <a:tailEnd/>
          </a:ln>
        </p:spPr>
        <p:txBody>
          <a:bodyPr lIns="91438" tIns="45719" rIns="91438" bIns="45719" anchor="ct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800">
                <a:solidFill>
                  <a:schemeClr val="tx1"/>
                </a:solidFill>
              </a:rPr>
              <a:t>Data Link</a:t>
            </a:r>
          </a:p>
        </p:txBody>
      </p:sp>
      <p:sp>
        <p:nvSpPr>
          <p:cNvPr id="15369" name="Rounded Rectangle 8"/>
          <p:cNvSpPr>
            <a:spLocks noChangeArrowheads="1"/>
          </p:cNvSpPr>
          <p:nvPr/>
        </p:nvSpPr>
        <p:spPr bwMode="auto">
          <a:xfrm>
            <a:off x="2143126" y="1762126"/>
            <a:ext cx="1895475" cy="523875"/>
          </a:xfrm>
          <a:prstGeom prst="roundRect">
            <a:avLst>
              <a:gd name="adj" fmla="val 16667"/>
            </a:avLst>
          </a:prstGeom>
          <a:solidFill>
            <a:srgbClr val="FFC000"/>
          </a:solidFill>
          <a:ln w="9525" algn="ctr">
            <a:solidFill>
              <a:schemeClr val="tx1"/>
            </a:solidFill>
            <a:round/>
            <a:headEnd/>
            <a:tailEnd/>
          </a:ln>
        </p:spPr>
        <p:txBody>
          <a:bodyPr lIns="91438" tIns="45719" rIns="91438" bIns="45719" anchor="ct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800">
                <a:solidFill>
                  <a:schemeClr val="tx1"/>
                </a:solidFill>
              </a:rPr>
              <a:t>Transaction</a:t>
            </a:r>
          </a:p>
        </p:txBody>
      </p:sp>
      <p:sp>
        <p:nvSpPr>
          <p:cNvPr id="15370" name="Rounded Rectangle 11"/>
          <p:cNvSpPr>
            <a:spLocks noChangeArrowheads="1"/>
          </p:cNvSpPr>
          <p:nvPr/>
        </p:nvSpPr>
        <p:spPr bwMode="auto">
          <a:xfrm>
            <a:off x="2156222" y="2952751"/>
            <a:ext cx="1895475" cy="1004888"/>
          </a:xfrm>
          <a:prstGeom prst="roundRect">
            <a:avLst>
              <a:gd name="adj" fmla="val 16667"/>
            </a:avLst>
          </a:prstGeom>
          <a:solidFill>
            <a:srgbClr val="0070C0"/>
          </a:solidFill>
          <a:ln w="9525" algn="ctr">
            <a:solidFill>
              <a:schemeClr val="tx1"/>
            </a:solidFill>
            <a:round/>
            <a:headEnd/>
            <a:tailEnd/>
          </a:ln>
        </p:spPr>
        <p:txBody>
          <a:bodyPr lIns="91438" tIns="45719" rIns="91438" bIns="45719"/>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350">
                <a:solidFill>
                  <a:schemeClr val="tx1"/>
                </a:solidFill>
              </a:rPr>
              <a:t>Physical</a:t>
            </a:r>
            <a:r>
              <a:rPr lang="en-US" altLang="en-US" sz="1350">
                <a:solidFill>
                  <a:srgbClr val="FFCC00"/>
                </a:solidFill>
              </a:rPr>
              <a:t> </a:t>
            </a:r>
          </a:p>
        </p:txBody>
      </p:sp>
      <p:sp>
        <p:nvSpPr>
          <p:cNvPr id="13" name="Rounded Rectangle 12"/>
          <p:cNvSpPr/>
          <p:nvPr/>
        </p:nvSpPr>
        <p:spPr bwMode="auto">
          <a:xfrm>
            <a:off x="2143126" y="1164431"/>
            <a:ext cx="1895475" cy="523875"/>
          </a:xfrm>
          <a:prstGeom prst="roundRect">
            <a:avLst/>
          </a:prstGeom>
          <a:solidFill>
            <a:schemeClr val="bg1">
              <a:lumMod val="90000"/>
            </a:schemeClr>
          </a:solidFill>
          <a:ln w="9525" cap="flat" cmpd="sng" algn="ctr">
            <a:solidFill>
              <a:schemeClr val="tx1"/>
            </a:solidFill>
            <a:prstDash val="solid"/>
            <a:round/>
            <a:headEnd type="none" w="med" len="med"/>
            <a:tailEnd type="none" w="med" len="med"/>
          </a:ln>
          <a:effectLst/>
        </p:spPr>
        <p:txBody>
          <a:bodyPr lIns="91438" tIns="45719" rIns="91438" bIns="45719" anchor="ctr"/>
          <a:lstStyle/>
          <a:p>
            <a:pPr algn="ctr" eaLnBrk="1" hangingPunct="1">
              <a:defRPr/>
            </a:pPr>
            <a:r>
              <a:rPr lang="en-US" sz="1350" dirty="0"/>
              <a:t>Application</a:t>
            </a:r>
          </a:p>
        </p:txBody>
      </p:sp>
      <p:sp>
        <p:nvSpPr>
          <p:cNvPr id="14" name="Rounded Rectangle 13"/>
          <p:cNvSpPr/>
          <p:nvPr/>
        </p:nvSpPr>
        <p:spPr bwMode="auto">
          <a:xfrm>
            <a:off x="5181601" y="1157288"/>
            <a:ext cx="1895475" cy="523875"/>
          </a:xfrm>
          <a:prstGeom prst="roundRect">
            <a:avLst/>
          </a:prstGeom>
          <a:solidFill>
            <a:schemeClr val="bg1">
              <a:lumMod val="90000"/>
            </a:schemeClr>
          </a:solidFill>
          <a:ln w="9525" cap="flat" cmpd="sng" algn="ctr">
            <a:solidFill>
              <a:schemeClr val="tx1"/>
            </a:solidFill>
            <a:prstDash val="solid"/>
            <a:round/>
            <a:headEnd type="none" w="med" len="med"/>
            <a:tailEnd type="none" w="med" len="med"/>
          </a:ln>
          <a:effectLst/>
        </p:spPr>
        <p:txBody>
          <a:bodyPr lIns="91438" tIns="45719" rIns="91438" bIns="45719" anchor="ctr"/>
          <a:lstStyle/>
          <a:p>
            <a:pPr algn="ctr" eaLnBrk="1" hangingPunct="1">
              <a:defRPr/>
            </a:pPr>
            <a:r>
              <a:rPr lang="en-US" sz="1350" dirty="0"/>
              <a:t>Application</a:t>
            </a:r>
          </a:p>
        </p:txBody>
      </p:sp>
      <p:sp>
        <p:nvSpPr>
          <p:cNvPr id="16" name="Bent Arrow 15"/>
          <p:cNvSpPr/>
          <p:nvPr/>
        </p:nvSpPr>
        <p:spPr bwMode="auto">
          <a:xfrm rot="10800000">
            <a:off x="3876675" y="3971927"/>
            <a:ext cx="2819400" cy="878681"/>
          </a:xfrm>
          <a:prstGeom prst="bentArrow">
            <a:avLst>
              <a:gd name="adj1" fmla="val 12805"/>
              <a:gd name="adj2" fmla="val 19512"/>
              <a:gd name="adj3" fmla="val 22561"/>
              <a:gd name="adj4" fmla="val 43750"/>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lIns="91438" tIns="45719" rIns="91438" bIns="45719"/>
          <a:lstStyle/>
          <a:p>
            <a:pPr algn="ctr" eaLnBrk="1" hangingPunct="1">
              <a:defRPr/>
            </a:pPr>
            <a:endParaRPr lang="en-US" sz="1350">
              <a:latin typeface="Arial" charset="0"/>
            </a:endParaRPr>
          </a:p>
        </p:txBody>
      </p:sp>
      <p:sp>
        <p:nvSpPr>
          <p:cNvPr id="17" name="Bent Arrow 16"/>
          <p:cNvSpPr/>
          <p:nvPr/>
        </p:nvSpPr>
        <p:spPr bwMode="auto">
          <a:xfrm rot="16200000">
            <a:off x="2781300" y="3638550"/>
            <a:ext cx="762000" cy="1428750"/>
          </a:xfrm>
          <a:prstGeom prst="bentArrow">
            <a:avLst>
              <a:gd name="adj1" fmla="val 15955"/>
              <a:gd name="adj2" fmla="val 25000"/>
              <a:gd name="adj3" fmla="val 25000"/>
              <a:gd name="adj4" fmla="val 43750"/>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lIns="91438" tIns="45719" rIns="91438" bIns="45719"/>
          <a:lstStyle/>
          <a:p>
            <a:pPr algn="ctr" eaLnBrk="1" hangingPunct="1">
              <a:defRPr/>
            </a:pPr>
            <a:endParaRPr lang="en-US" sz="1350">
              <a:latin typeface="Arial" charset="0"/>
            </a:endParaRPr>
          </a:p>
        </p:txBody>
      </p:sp>
      <p:sp>
        <p:nvSpPr>
          <p:cNvPr id="21" name="Bent Arrow 20"/>
          <p:cNvSpPr/>
          <p:nvPr/>
        </p:nvSpPr>
        <p:spPr bwMode="auto">
          <a:xfrm rot="10800000" flipH="1">
            <a:off x="3333750" y="3965973"/>
            <a:ext cx="1847850" cy="442913"/>
          </a:xfrm>
          <a:prstGeom prst="bentArrow">
            <a:avLst>
              <a:gd name="adj1" fmla="val 25708"/>
              <a:gd name="adj2" fmla="val 22256"/>
              <a:gd name="adj3" fmla="val 21245"/>
              <a:gd name="adj4" fmla="val 43750"/>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lIns="91438" tIns="45719" rIns="91438" bIns="45719"/>
          <a:lstStyle/>
          <a:p>
            <a:pPr algn="ctr" eaLnBrk="1" hangingPunct="1">
              <a:defRPr/>
            </a:pPr>
            <a:endParaRPr lang="en-US" sz="1350">
              <a:latin typeface="Arial" charset="0"/>
            </a:endParaRPr>
          </a:p>
        </p:txBody>
      </p:sp>
      <p:sp>
        <p:nvSpPr>
          <p:cNvPr id="22" name="Bent Arrow 21"/>
          <p:cNvSpPr/>
          <p:nvPr/>
        </p:nvSpPr>
        <p:spPr bwMode="auto">
          <a:xfrm rot="5400000" flipH="1">
            <a:off x="5379245" y="3807619"/>
            <a:ext cx="371475" cy="700088"/>
          </a:xfrm>
          <a:prstGeom prst="bentArrow">
            <a:avLst>
              <a:gd name="adj1" fmla="val 33200"/>
              <a:gd name="adj2" fmla="val 33805"/>
              <a:gd name="adj3" fmla="val 25000"/>
              <a:gd name="adj4" fmla="val 58804"/>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lIns="91438" tIns="45719" rIns="91438" bIns="45719"/>
          <a:lstStyle/>
          <a:p>
            <a:pPr algn="ctr" eaLnBrk="1" hangingPunct="1">
              <a:defRPr/>
            </a:pPr>
            <a:endParaRPr lang="en-US" sz="1350">
              <a:latin typeface="Arial" charset="0"/>
            </a:endParaRPr>
          </a:p>
        </p:txBody>
      </p:sp>
      <p:sp>
        <p:nvSpPr>
          <p:cNvPr id="15377" name="Rounded Rectangle 22"/>
          <p:cNvSpPr>
            <a:spLocks noChangeArrowheads="1"/>
          </p:cNvSpPr>
          <p:nvPr/>
        </p:nvSpPr>
        <p:spPr bwMode="auto">
          <a:xfrm>
            <a:off x="5181601" y="1754981"/>
            <a:ext cx="1895475" cy="523875"/>
          </a:xfrm>
          <a:prstGeom prst="roundRect">
            <a:avLst>
              <a:gd name="adj" fmla="val 16667"/>
            </a:avLst>
          </a:prstGeom>
          <a:solidFill>
            <a:srgbClr val="FFC000"/>
          </a:solidFill>
          <a:ln w="9525" algn="ctr">
            <a:solidFill>
              <a:schemeClr val="tx1"/>
            </a:solidFill>
            <a:round/>
            <a:headEnd/>
            <a:tailEnd/>
          </a:ln>
        </p:spPr>
        <p:txBody>
          <a:bodyPr lIns="91438" tIns="45719" rIns="91438" bIns="45719" anchor="ct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800">
                <a:solidFill>
                  <a:schemeClr val="tx1"/>
                </a:solidFill>
              </a:rPr>
              <a:t>Transaction</a:t>
            </a:r>
          </a:p>
        </p:txBody>
      </p:sp>
      <p:sp>
        <p:nvSpPr>
          <p:cNvPr id="24" name="Rounded Rectangle 23"/>
          <p:cNvSpPr/>
          <p:nvPr/>
        </p:nvSpPr>
        <p:spPr bwMode="auto">
          <a:xfrm>
            <a:off x="2305051" y="3284936"/>
            <a:ext cx="1565672" cy="264319"/>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lIns="91438" tIns="45719" rIns="91438" bIns="45719"/>
          <a:lstStyle/>
          <a:p>
            <a:pPr algn="ctr" eaLnBrk="1" hangingPunct="1">
              <a:defRPr/>
            </a:pPr>
            <a:r>
              <a:rPr lang="en-US" sz="1050" dirty="0"/>
              <a:t>Logical Sub Block</a:t>
            </a:r>
          </a:p>
        </p:txBody>
      </p:sp>
      <p:sp>
        <p:nvSpPr>
          <p:cNvPr id="25" name="Rounded Rectangle 24"/>
          <p:cNvSpPr/>
          <p:nvPr/>
        </p:nvSpPr>
        <p:spPr bwMode="auto">
          <a:xfrm>
            <a:off x="2312195" y="3575449"/>
            <a:ext cx="1564481" cy="264319"/>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91438" tIns="45719" rIns="91438" bIns="45719"/>
          <a:lstStyle/>
          <a:p>
            <a:pPr algn="ctr" eaLnBrk="1" hangingPunct="1">
              <a:defRPr/>
            </a:pPr>
            <a:r>
              <a:rPr lang="en-US" sz="1050" dirty="0"/>
              <a:t>Electrical Sub Block</a:t>
            </a:r>
          </a:p>
        </p:txBody>
      </p:sp>
      <p:sp>
        <p:nvSpPr>
          <p:cNvPr id="26" name="Rounded Rectangle 25"/>
          <p:cNvSpPr/>
          <p:nvPr/>
        </p:nvSpPr>
        <p:spPr bwMode="auto">
          <a:xfrm>
            <a:off x="5347099" y="3284936"/>
            <a:ext cx="1564481" cy="264319"/>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lIns="91438" tIns="45719" rIns="91438" bIns="45719"/>
          <a:lstStyle/>
          <a:p>
            <a:pPr algn="ctr" eaLnBrk="1" hangingPunct="1">
              <a:defRPr/>
            </a:pPr>
            <a:r>
              <a:rPr lang="en-US" sz="1050" dirty="0"/>
              <a:t>Logical Sub Block</a:t>
            </a:r>
          </a:p>
        </p:txBody>
      </p:sp>
      <p:sp>
        <p:nvSpPr>
          <p:cNvPr id="27" name="Rounded Rectangle 26"/>
          <p:cNvSpPr/>
          <p:nvPr/>
        </p:nvSpPr>
        <p:spPr bwMode="auto">
          <a:xfrm>
            <a:off x="5347099" y="3575449"/>
            <a:ext cx="1564481" cy="264319"/>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91438" tIns="45719" rIns="91438" bIns="45719"/>
          <a:lstStyle/>
          <a:p>
            <a:pPr algn="ctr" eaLnBrk="1" hangingPunct="1">
              <a:defRPr/>
            </a:pPr>
            <a:r>
              <a:rPr lang="en-US" sz="1050" dirty="0"/>
              <a:t>Electrical Sub Block</a:t>
            </a:r>
          </a:p>
        </p:txBody>
      </p:sp>
      <p:sp>
        <p:nvSpPr>
          <p:cNvPr id="15382" name="Rounded Rectangle 27"/>
          <p:cNvSpPr>
            <a:spLocks noChangeArrowheads="1"/>
          </p:cNvSpPr>
          <p:nvPr/>
        </p:nvSpPr>
        <p:spPr bwMode="auto">
          <a:xfrm>
            <a:off x="2364582" y="2967038"/>
            <a:ext cx="1416844" cy="252413"/>
          </a:xfrm>
          <a:prstGeom prst="roundRect">
            <a:avLst>
              <a:gd name="adj" fmla="val 16667"/>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38" tIns="45719" rIns="91438" bIns="45719"/>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3000">
              <a:solidFill>
                <a:srgbClr val="FFCC00"/>
              </a:solidFill>
            </a:endParaRPr>
          </a:p>
        </p:txBody>
      </p:sp>
      <p:sp>
        <p:nvSpPr>
          <p:cNvPr id="15383" name="TextBox 29"/>
          <p:cNvSpPr txBox="1">
            <a:spLocks noChangeArrowheads="1"/>
          </p:cNvSpPr>
          <p:nvPr/>
        </p:nvSpPr>
        <p:spPr bwMode="auto">
          <a:xfrm>
            <a:off x="5372100" y="3970735"/>
            <a:ext cx="342900" cy="23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900">
                <a:solidFill>
                  <a:schemeClr val="tx1"/>
                </a:solidFill>
              </a:rPr>
              <a:t>RX</a:t>
            </a:r>
          </a:p>
        </p:txBody>
      </p:sp>
      <p:sp>
        <p:nvSpPr>
          <p:cNvPr id="15384" name="TextBox 30"/>
          <p:cNvSpPr txBox="1">
            <a:spLocks noChangeArrowheads="1"/>
          </p:cNvSpPr>
          <p:nvPr/>
        </p:nvSpPr>
        <p:spPr bwMode="auto">
          <a:xfrm>
            <a:off x="2193131" y="3985022"/>
            <a:ext cx="342900" cy="23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900">
                <a:solidFill>
                  <a:schemeClr val="tx1"/>
                </a:solidFill>
              </a:rPr>
              <a:t>RX</a:t>
            </a:r>
          </a:p>
        </p:txBody>
      </p:sp>
      <p:sp>
        <p:nvSpPr>
          <p:cNvPr id="15385" name="TextBox 31"/>
          <p:cNvSpPr txBox="1">
            <a:spLocks noChangeArrowheads="1"/>
          </p:cNvSpPr>
          <p:nvPr/>
        </p:nvSpPr>
        <p:spPr bwMode="auto">
          <a:xfrm>
            <a:off x="3505200" y="3985022"/>
            <a:ext cx="342900" cy="23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900">
                <a:solidFill>
                  <a:schemeClr val="tx1"/>
                </a:solidFill>
              </a:rPr>
              <a:t>TX</a:t>
            </a:r>
          </a:p>
        </p:txBody>
      </p:sp>
      <p:sp>
        <p:nvSpPr>
          <p:cNvPr id="15386" name="TextBox 32"/>
          <p:cNvSpPr txBox="1">
            <a:spLocks noChangeArrowheads="1"/>
          </p:cNvSpPr>
          <p:nvPr/>
        </p:nvSpPr>
        <p:spPr bwMode="auto">
          <a:xfrm>
            <a:off x="6707981" y="3969544"/>
            <a:ext cx="342900" cy="23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900">
                <a:solidFill>
                  <a:schemeClr val="tx1"/>
                </a:solidFill>
              </a:rPr>
              <a:t>TX</a:t>
            </a:r>
          </a:p>
        </p:txBody>
      </p:sp>
      <p:sp>
        <p:nvSpPr>
          <p:cNvPr id="15387" name="TextBox 1"/>
          <p:cNvSpPr txBox="1">
            <a:spLocks noChangeArrowheads="1"/>
          </p:cNvSpPr>
          <p:nvPr/>
        </p:nvSpPr>
        <p:spPr bwMode="auto">
          <a:xfrm>
            <a:off x="2571751" y="921545"/>
            <a:ext cx="1156082"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rPr>
              <a:t>Root Complex</a:t>
            </a:r>
          </a:p>
        </p:txBody>
      </p:sp>
      <p:sp>
        <p:nvSpPr>
          <p:cNvPr id="15388" name="TextBox 27"/>
          <p:cNvSpPr txBox="1">
            <a:spLocks noChangeArrowheads="1"/>
          </p:cNvSpPr>
          <p:nvPr/>
        </p:nvSpPr>
        <p:spPr bwMode="auto">
          <a:xfrm>
            <a:off x="5700714" y="921545"/>
            <a:ext cx="849909"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rPr>
              <a:t>End Point</a:t>
            </a:r>
          </a:p>
        </p:txBody>
      </p:sp>
    </p:spTree>
    <p:extLst>
      <p:ext uri="{BB962C8B-B14F-4D97-AF65-F5344CB8AC3E}">
        <p14:creationId xmlns:p14="http://schemas.microsoft.com/office/powerpoint/2010/main" val="144469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Protocol Basics</a:t>
            </a:r>
            <a:endParaRPr lang="en-US" dirty="0"/>
          </a:p>
        </p:txBody>
      </p:sp>
      <p:sp>
        <p:nvSpPr>
          <p:cNvPr id="3" name="Content Placeholder 2"/>
          <p:cNvSpPr>
            <a:spLocks noGrp="1"/>
          </p:cNvSpPr>
          <p:nvPr>
            <p:ph idx="1"/>
          </p:nvPr>
        </p:nvSpPr>
        <p:spPr/>
        <p:txBody>
          <a:bodyPr>
            <a:normAutofit fontScale="92500" lnSpcReduction="20000"/>
          </a:bodyPr>
          <a:lstStyle/>
          <a:p>
            <a:r>
              <a:rPr lang="de-DE" dirty="0"/>
              <a:t>A </a:t>
            </a:r>
            <a:r>
              <a:rPr lang="de-DE" dirty="0" err="1"/>
              <a:t>protocol</a:t>
            </a:r>
            <a:r>
              <a:rPr lang="de-DE" dirty="0"/>
              <a:t> </a:t>
            </a:r>
            <a:r>
              <a:rPr lang="de-DE" dirty="0" err="1"/>
              <a:t>is</a:t>
            </a:r>
            <a:r>
              <a:rPr lang="de-DE" dirty="0"/>
              <a:t> a </a:t>
            </a:r>
            <a:r>
              <a:rPr lang="de-DE" dirty="0" err="1"/>
              <a:t>command</a:t>
            </a:r>
            <a:r>
              <a:rPr lang="de-DE" dirty="0"/>
              <a:t> </a:t>
            </a:r>
            <a:r>
              <a:rPr lang="de-DE" dirty="0" err="1"/>
              <a:t>set</a:t>
            </a:r>
            <a:r>
              <a:rPr lang="de-DE" dirty="0"/>
              <a:t> </a:t>
            </a:r>
            <a:r>
              <a:rPr lang="de-DE" dirty="0" err="1"/>
              <a:t>which</a:t>
            </a:r>
            <a:r>
              <a:rPr lang="de-DE" dirty="0"/>
              <a:t> </a:t>
            </a:r>
            <a:r>
              <a:rPr lang="de-DE" dirty="0" err="1"/>
              <a:t>can</a:t>
            </a:r>
            <a:r>
              <a:rPr lang="de-DE" dirty="0"/>
              <a:t> </a:t>
            </a:r>
            <a:r>
              <a:rPr lang="de-DE" dirty="0" err="1"/>
              <a:t>be</a:t>
            </a:r>
            <a:r>
              <a:rPr lang="de-DE" dirty="0"/>
              <a:t> </a:t>
            </a:r>
            <a:r>
              <a:rPr lang="de-DE" dirty="0" err="1"/>
              <a:t>interpreted</a:t>
            </a:r>
            <a:r>
              <a:rPr lang="de-DE" dirty="0"/>
              <a:t> at least </a:t>
            </a:r>
            <a:r>
              <a:rPr lang="de-DE" dirty="0" err="1"/>
              <a:t>by</a:t>
            </a:r>
            <a:r>
              <a:rPr lang="de-DE" dirty="0"/>
              <a:t> 2 </a:t>
            </a:r>
            <a:r>
              <a:rPr lang="de-DE" dirty="0" err="1"/>
              <a:t>partners</a:t>
            </a:r>
            <a:r>
              <a:rPr lang="de-DE" dirty="0"/>
              <a:t>.</a:t>
            </a:r>
          </a:p>
          <a:p>
            <a:r>
              <a:rPr lang="de-DE" dirty="0" err="1"/>
              <a:t>Example</a:t>
            </a:r>
            <a:r>
              <a:rPr lang="de-DE" dirty="0"/>
              <a:t>:</a:t>
            </a:r>
          </a:p>
          <a:p>
            <a:pPr lvl="1"/>
            <a:r>
              <a:rPr lang="de-DE" dirty="0"/>
              <a:t>The human </a:t>
            </a:r>
            <a:r>
              <a:rPr lang="de-DE" dirty="0" err="1"/>
              <a:t>voice</a:t>
            </a:r>
            <a:r>
              <a:rPr lang="de-DE" dirty="0"/>
              <a:t> </a:t>
            </a:r>
            <a:r>
              <a:rPr lang="de-DE" dirty="0" err="1"/>
              <a:t>is</a:t>
            </a:r>
            <a:r>
              <a:rPr lang="de-DE" dirty="0"/>
              <a:t> </a:t>
            </a:r>
            <a:r>
              <a:rPr lang="de-DE" dirty="0" err="1"/>
              <a:t>the</a:t>
            </a:r>
            <a:r>
              <a:rPr lang="de-DE" dirty="0"/>
              <a:t> </a:t>
            </a:r>
            <a:r>
              <a:rPr lang="de-DE" dirty="0" err="1"/>
              <a:t>transport</a:t>
            </a:r>
            <a:r>
              <a:rPr lang="de-DE" dirty="0"/>
              <a:t> </a:t>
            </a:r>
            <a:r>
              <a:rPr lang="de-DE" dirty="0" err="1"/>
              <a:t>channel</a:t>
            </a:r>
            <a:r>
              <a:rPr lang="de-DE" dirty="0"/>
              <a:t> -&gt; </a:t>
            </a:r>
            <a:r>
              <a:rPr lang="de-DE" dirty="0" err="1"/>
              <a:t>physical</a:t>
            </a:r>
            <a:r>
              <a:rPr lang="de-DE" dirty="0"/>
              <a:t> </a:t>
            </a:r>
            <a:r>
              <a:rPr lang="de-DE" dirty="0" err="1"/>
              <a:t>layer</a:t>
            </a:r>
            <a:endParaRPr lang="de-DE" dirty="0"/>
          </a:p>
          <a:p>
            <a:pPr lvl="1"/>
            <a:r>
              <a:rPr lang="de-DE" dirty="0"/>
              <a:t>The </a:t>
            </a:r>
            <a:r>
              <a:rPr lang="de-DE" dirty="0" err="1"/>
              <a:t>protocol</a:t>
            </a:r>
            <a:r>
              <a:rPr lang="de-DE" dirty="0"/>
              <a:t> </a:t>
            </a:r>
            <a:r>
              <a:rPr lang="de-DE" dirty="0" err="1"/>
              <a:t>is</a:t>
            </a:r>
            <a:r>
              <a:rPr lang="de-DE" dirty="0"/>
              <a:t> </a:t>
            </a:r>
            <a:r>
              <a:rPr lang="de-DE" dirty="0" err="1"/>
              <a:t>the</a:t>
            </a:r>
            <a:r>
              <a:rPr lang="de-DE" dirty="0"/>
              <a:t> </a:t>
            </a:r>
            <a:r>
              <a:rPr lang="de-DE" dirty="0" err="1"/>
              <a:t>language</a:t>
            </a:r>
            <a:r>
              <a:rPr lang="de-DE" dirty="0"/>
              <a:t> -&gt; </a:t>
            </a:r>
            <a:r>
              <a:rPr lang="de-DE" dirty="0" err="1"/>
              <a:t>protocol</a:t>
            </a:r>
            <a:r>
              <a:rPr lang="de-DE" dirty="0"/>
              <a:t> </a:t>
            </a:r>
            <a:r>
              <a:rPr lang="de-DE" dirty="0" err="1"/>
              <a:t>layer</a:t>
            </a:r>
            <a:endParaRPr lang="de-DE" dirty="0"/>
          </a:p>
          <a:p>
            <a:r>
              <a:rPr lang="de-DE" dirty="0"/>
              <a:t>To get communication established, both partners have to speak the language to get data transferred between these partners</a:t>
            </a:r>
          </a:p>
          <a:p>
            <a:pPr lvl="1"/>
            <a:r>
              <a:rPr lang="de-DE" dirty="0" err="1"/>
              <a:t>Example</a:t>
            </a:r>
            <a:r>
              <a:rPr lang="de-DE" dirty="0"/>
              <a:t>:</a:t>
            </a:r>
          </a:p>
          <a:p>
            <a:pPr lvl="2"/>
            <a:r>
              <a:rPr lang="de-DE" dirty="0"/>
              <a:t>I do </a:t>
            </a:r>
            <a:r>
              <a:rPr lang="de-DE" dirty="0" err="1"/>
              <a:t>my</a:t>
            </a:r>
            <a:r>
              <a:rPr lang="de-DE" dirty="0"/>
              <a:t> </a:t>
            </a:r>
            <a:r>
              <a:rPr lang="de-DE" dirty="0" err="1"/>
              <a:t>presentation</a:t>
            </a:r>
            <a:r>
              <a:rPr lang="de-DE" dirty="0"/>
              <a:t> in English </a:t>
            </a:r>
            <a:r>
              <a:rPr lang="de-DE" dirty="0" err="1"/>
              <a:t>as</a:t>
            </a:r>
            <a:r>
              <a:rPr lang="de-DE" dirty="0"/>
              <a:t> I </a:t>
            </a:r>
            <a:r>
              <a:rPr lang="de-DE" dirty="0" err="1"/>
              <a:t>assume</a:t>
            </a:r>
            <a:r>
              <a:rPr lang="de-DE" dirty="0"/>
              <a:t> </a:t>
            </a:r>
            <a:r>
              <a:rPr lang="de-DE" dirty="0" err="1"/>
              <a:t>most</a:t>
            </a:r>
            <a:r>
              <a:rPr lang="de-DE" dirty="0"/>
              <a:t> </a:t>
            </a:r>
            <a:r>
              <a:rPr lang="de-DE" dirty="0" err="1"/>
              <a:t>of</a:t>
            </a:r>
            <a:r>
              <a:rPr lang="de-DE" dirty="0"/>
              <a:t> </a:t>
            </a:r>
            <a:r>
              <a:rPr lang="de-DE" dirty="0" err="1"/>
              <a:t>the</a:t>
            </a:r>
            <a:r>
              <a:rPr lang="de-DE" dirty="0"/>
              <a:t> </a:t>
            </a:r>
            <a:r>
              <a:rPr lang="de-DE" dirty="0" err="1"/>
              <a:t>attendees</a:t>
            </a:r>
            <a:r>
              <a:rPr lang="de-DE" dirty="0"/>
              <a:t> </a:t>
            </a:r>
            <a:r>
              <a:rPr lang="de-DE" dirty="0" err="1"/>
              <a:t>speak</a:t>
            </a:r>
            <a:r>
              <a:rPr lang="de-DE" dirty="0"/>
              <a:t> </a:t>
            </a:r>
            <a:r>
              <a:rPr lang="de-DE" dirty="0" err="1"/>
              <a:t>and</a:t>
            </a:r>
            <a:r>
              <a:rPr lang="de-DE" dirty="0"/>
              <a:t> </a:t>
            </a:r>
            <a:r>
              <a:rPr lang="de-DE" dirty="0" err="1"/>
              <a:t>understand</a:t>
            </a:r>
            <a:r>
              <a:rPr lang="de-DE" dirty="0"/>
              <a:t> English</a:t>
            </a:r>
          </a:p>
          <a:p>
            <a:pPr lvl="3"/>
            <a:r>
              <a:rPr lang="de-DE" dirty="0"/>
              <a:t>Communication </a:t>
            </a:r>
            <a:r>
              <a:rPr lang="de-DE" dirty="0" err="1"/>
              <a:t>can</a:t>
            </a:r>
            <a:r>
              <a:rPr lang="de-DE" dirty="0"/>
              <a:t> </a:t>
            </a:r>
            <a:r>
              <a:rPr lang="de-DE" dirty="0" err="1"/>
              <a:t>be</a:t>
            </a:r>
            <a:r>
              <a:rPr lang="de-DE" dirty="0"/>
              <a:t> </a:t>
            </a:r>
            <a:r>
              <a:rPr lang="de-DE" dirty="0" err="1"/>
              <a:t>established</a:t>
            </a:r>
            <a:endParaRPr lang="de-DE" dirty="0"/>
          </a:p>
          <a:p>
            <a:pPr lvl="2"/>
            <a:r>
              <a:rPr lang="de-DE" dirty="0"/>
              <a:t>If I would do the presentation in Japanese, I am quite sure that nobody would understand what I am talking about.</a:t>
            </a:r>
          </a:p>
          <a:p>
            <a:pPr lvl="3"/>
            <a:r>
              <a:rPr lang="de-DE" dirty="0" err="1"/>
              <a:t>No</a:t>
            </a:r>
            <a:r>
              <a:rPr lang="de-DE" dirty="0"/>
              <a:t> </a:t>
            </a:r>
            <a:r>
              <a:rPr lang="de-DE" dirty="0" err="1"/>
              <a:t>communication</a:t>
            </a:r>
            <a:r>
              <a:rPr lang="de-DE" dirty="0"/>
              <a:t> </a:t>
            </a:r>
            <a:r>
              <a:rPr lang="de-DE" dirty="0" err="1"/>
              <a:t>can</a:t>
            </a:r>
            <a:r>
              <a:rPr lang="de-DE" dirty="0"/>
              <a:t> </a:t>
            </a:r>
            <a:r>
              <a:rPr lang="de-DE" dirty="0" err="1"/>
              <a:t>be</a:t>
            </a:r>
            <a:r>
              <a:rPr lang="de-DE" dirty="0"/>
              <a:t> </a:t>
            </a:r>
            <a:r>
              <a:rPr lang="de-DE" dirty="0" err="1"/>
              <a:t>established</a:t>
            </a:r>
            <a:endParaRPr lang="de-DE" dirty="0"/>
          </a:p>
          <a:p>
            <a:pPr lvl="4"/>
            <a:r>
              <a:rPr lang="de-DE" dirty="0"/>
              <a:t>As I am not </a:t>
            </a:r>
            <a:r>
              <a:rPr lang="de-DE" dirty="0" err="1"/>
              <a:t>speaking</a:t>
            </a:r>
            <a:r>
              <a:rPr lang="de-DE" dirty="0"/>
              <a:t> </a:t>
            </a:r>
            <a:r>
              <a:rPr lang="de-DE" dirty="0" err="1"/>
              <a:t>any</a:t>
            </a:r>
            <a:r>
              <a:rPr lang="de-DE" dirty="0"/>
              <a:t> </a:t>
            </a:r>
            <a:r>
              <a:rPr lang="de-DE" dirty="0" err="1"/>
              <a:t>japanese</a:t>
            </a:r>
            <a:r>
              <a:rPr lang="de-DE" dirty="0"/>
              <a:t> at all</a:t>
            </a:r>
          </a:p>
          <a:p>
            <a:pPr lvl="4"/>
            <a:r>
              <a:rPr lang="de-DE" dirty="0" err="1"/>
              <a:t>You</a:t>
            </a:r>
            <a:r>
              <a:rPr lang="de-DE" dirty="0"/>
              <a:t> </a:t>
            </a:r>
            <a:r>
              <a:rPr lang="de-DE" dirty="0" err="1"/>
              <a:t>don‘t</a:t>
            </a:r>
            <a:r>
              <a:rPr lang="de-DE" dirty="0"/>
              <a:t> </a:t>
            </a:r>
            <a:r>
              <a:rPr lang="de-DE" dirty="0" err="1"/>
              <a:t>understand</a:t>
            </a:r>
            <a:r>
              <a:rPr lang="de-DE" dirty="0"/>
              <a:t> </a:t>
            </a:r>
            <a:r>
              <a:rPr lang="de-DE" dirty="0" err="1"/>
              <a:t>this</a:t>
            </a:r>
            <a:r>
              <a:rPr lang="de-DE" dirty="0"/>
              <a:t> </a:t>
            </a:r>
            <a:r>
              <a:rPr lang="de-DE" dirty="0" err="1"/>
              <a:t>language</a:t>
            </a:r>
            <a:endParaRPr lang="en-US" dirty="0"/>
          </a:p>
        </p:txBody>
      </p:sp>
      <p:sp>
        <p:nvSpPr>
          <p:cNvPr id="4" name="Footer Placeholder 3"/>
          <p:cNvSpPr>
            <a:spLocks noGrp="1"/>
          </p:cNvSpPr>
          <p:nvPr>
            <p:ph type="ftr" sz="quarter" idx="11"/>
          </p:nvPr>
        </p:nvSpPr>
        <p:spPr/>
        <p:txBody>
          <a:bodyPr/>
          <a:lstStyle/>
          <a:p>
            <a:r>
              <a:rPr lang="en-US"/>
              <a:t>Company Confidential</a:t>
            </a:r>
          </a:p>
        </p:txBody>
      </p:sp>
    </p:spTree>
    <p:extLst>
      <p:ext uri="{BB962C8B-B14F-4D97-AF65-F5344CB8AC3E}">
        <p14:creationId xmlns:p14="http://schemas.microsoft.com/office/powerpoint/2010/main" val="543826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GB" altLang="en-US" dirty="0"/>
              <a:t>Where do Protocol-</a:t>
            </a:r>
            <a:r>
              <a:rPr lang="en-GB" altLang="en-US" dirty="0" err="1"/>
              <a:t>Analyzers</a:t>
            </a:r>
            <a:r>
              <a:rPr lang="en-GB" altLang="en-US" dirty="0"/>
              <a:t> capture the data ?</a:t>
            </a:r>
          </a:p>
        </p:txBody>
      </p:sp>
      <p:pic>
        <p:nvPicPr>
          <p:cNvPr id="16" name="Picture 2" descr="pcie-x8_lanestrip"/>
          <p:cNvPicPr>
            <a:picLocks noChangeAspect="1" noChangeArrowheads="1"/>
          </p:cNvPicPr>
          <p:nvPr/>
        </p:nvPicPr>
        <p:blipFill>
          <a:blip r:embed="rId4" cstate="print"/>
          <a:srcRect t="20963" r="38249" b="19113"/>
          <a:stretch>
            <a:fillRect/>
          </a:stretch>
        </p:blipFill>
        <p:spPr bwMode="auto">
          <a:xfrm>
            <a:off x="1904999" y="2633458"/>
            <a:ext cx="5633112" cy="1777416"/>
          </a:xfrm>
          <a:prstGeom prst="rect">
            <a:avLst/>
          </a:prstGeom>
          <a:noFill/>
          <a:ln w="38100">
            <a:solidFill>
              <a:schemeClr val="accent1"/>
            </a:solidFill>
          </a:ln>
          <a:effectLst>
            <a:glow rad="101600">
              <a:schemeClr val="accent1">
                <a:satMod val="175000"/>
                <a:alpha val="40000"/>
              </a:schemeClr>
            </a:glow>
          </a:effectLst>
        </p:spPr>
      </p:pic>
      <p:graphicFrame>
        <p:nvGraphicFramePr>
          <p:cNvPr id="21518" name="Object 4"/>
          <p:cNvGraphicFramePr>
            <a:graphicFrameLocks noChangeAspect="1"/>
          </p:cNvGraphicFramePr>
          <p:nvPr>
            <p:extLst/>
          </p:nvPr>
        </p:nvGraphicFramePr>
        <p:xfrm>
          <a:off x="1981200" y="891040"/>
          <a:ext cx="5334000" cy="887015"/>
        </p:xfrm>
        <a:graphic>
          <a:graphicData uri="http://schemas.openxmlformats.org/presentationml/2006/ole">
            <mc:AlternateContent xmlns:mc="http://schemas.openxmlformats.org/markup-compatibility/2006">
              <mc:Choice xmlns:v="urn:schemas-microsoft-com:vml" Requires="v">
                <p:oleObj spid="_x0000_s3090" name="Picture" r:id="rId5" imgW="4910328" imgH="1828800" progId="Word.Picture.8">
                  <p:embed/>
                </p:oleObj>
              </mc:Choice>
              <mc:Fallback>
                <p:oleObj name="Picture" r:id="rId5" imgW="4910328" imgH="1828800" progId="Word.Picture.8">
                  <p:embed/>
                  <p:pic>
                    <p:nvPicPr>
                      <p:cNvPr id="2151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891040"/>
                        <a:ext cx="5334000" cy="887015"/>
                      </a:xfrm>
                      <a:prstGeom prst="rect">
                        <a:avLst/>
                      </a:prstGeom>
                      <a:noFill/>
                      <a:ln>
                        <a:noFill/>
                      </a:ln>
                      <a:extLst/>
                    </p:spPr>
                  </p:pic>
                </p:oleObj>
              </mc:Fallback>
            </mc:AlternateContent>
          </a:graphicData>
        </a:graphic>
      </p:graphicFrame>
      <p:sp>
        <p:nvSpPr>
          <p:cNvPr id="21519" name="AutoShape 5"/>
          <p:cNvSpPr>
            <a:spLocks noChangeArrowheads="1"/>
          </p:cNvSpPr>
          <p:nvPr/>
        </p:nvSpPr>
        <p:spPr bwMode="invGray">
          <a:xfrm>
            <a:off x="4318992" y="1884454"/>
            <a:ext cx="658415" cy="592931"/>
          </a:xfrm>
          <a:prstGeom prst="upArrow">
            <a:avLst>
              <a:gd name="adj1" fmla="val 50000"/>
              <a:gd name="adj2" fmla="val 26537"/>
            </a:avLst>
          </a:prstGeom>
          <a:solidFill>
            <a:srgbClr val="00CC00"/>
          </a:solidFill>
          <a:ln w="12700">
            <a:solidFill>
              <a:schemeClr val="tx1"/>
            </a:solidFill>
            <a:miter lim="800000"/>
            <a:headEnd type="none" w="sm" len="sm"/>
            <a:tailEnd type="none" w="sm" len="sm"/>
          </a:ln>
        </p:spPr>
        <p:txBody>
          <a:bodyPr wrap="none" anchor="ctr"/>
          <a:lstStyle>
            <a:lvl1pPr>
              <a:defRPr sz="4000" b="1">
                <a:solidFill>
                  <a:srgbClr val="FFCC00"/>
                </a:solidFill>
                <a:latin typeface="Arial" panose="020B0604020202020204" pitchFamily="34" charset="0"/>
              </a:defRPr>
            </a:lvl1pPr>
            <a:lvl2pPr marL="742950" indent="-285750">
              <a:defRPr sz="4000" b="1">
                <a:solidFill>
                  <a:srgbClr val="FFCC00"/>
                </a:solidFill>
                <a:latin typeface="Arial" panose="020B0604020202020204" pitchFamily="34" charset="0"/>
              </a:defRPr>
            </a:lvl2pPr>
            <a:lvl3pPr marL="1143000" indent="-228600">
              <a:defRPr sz="4000" b="1">
                <a:solidFill>
                  <a:srgbClr val="FFCC00"/>
                </a:solidFill>
                <a:latin typeface="Arial" panose="020B0604020202020204" pitchFamily="34" charset="0"/>
              </a:defRPr>
            </a:lvl3pPr>
            <a:lvl4pPr marL="1600200" indent="-228600">
              <a:defRPr sz="4000" b="1">
                <a:solidFill>
                  <a:srgbClr val="FFCC00"/>
                </a:solidFill>
                <a:latin typeface="Arial" panose="020B0604020202020204" pitchFamily="34" charset="0"/>
              </a:defRPr>
            </a:lvl4pPr>
            <a:lvl5pPr marL="2057400" indent="-228600">
              <a:defRPr sz="4000" b="1">
                <a:solidFill>
                  <a:srgbClr val="FFCC00"/>
                </a:solidFill>
                <a:latin typeface="Arial" panose="020B0604020202020204" pitchFamily="34" charset="0"/>
              </a:defRPr>
            </a:lvl5pPr>
            <a:lvl6pPr marL="2514600" indent="-228600" eaLnBrk="0" fontAlgn="base" hangingPunct="0">
              <a:spcBef>
                <a:spcPct val="0"/>
              </a:spcBef>
              <a:spcAft>
                <a:spcPct val="0"/>
              </a:spcAft>
              <a:defRPr sz="4000" b="1">
                <a:solidFill>
                  <a:srgbClr val="FFCC00"/>
                </a:solidFill>
                <a:latin typeface="Arial" panose="020B0604020202020204" pitchFamily="34" charset="0"/>
              </a:defRPr>
            </a:lvl6pPr>
            <a:lvl7pPr marL="2971800" indent="-228600" eaLnBrk="0" fontAlgn="base" hangingPunct="0">
              <a:spcBef>
                <a:spcPct val="0"/>
              </a:spcBef>
              <a:spcAft>
                <a:spcPct val="0"/>
              </a:spcAft>
              <a:defRPr sz="4000" b="1">
                <a:solidFill>
                  <a:srgbClr val="FFCC00"/>
                </a:solidFill>
                <a:latin typeface="Arial" panose="020B0604020202020204" pitchFamily="34" charset="0"/>
              </a:defRPr>
            </a:lvl7pPr>
            <a:lvl8pPr marL="3429000" indent="-228600" eaLnBrk="0" fontAlgn="base" hangingPunct="0">
              <a:spcBef>
                <a:spcPct val="0"/>
              </a:spcBef>
              <a:spcAft>
                <a:spcPct val="0"/>
              </a:spcAft>
              <a:defRPr sz="4000" b="1">
                <a:solidFill>
                  <a:srgbClr val="FFCC00"/>
                </a:solidFill>
                <a:latin typeface="Arial" panose="020B0604020202020204" pitchFamily="34" charset="0"/>
              </a:defRPr>
            </a:lvl8pPr>
            <a:lvl9pPr marL="3886200" indent="-228600" eaLnBrk="0" fontAlgn="base" hangingPunct="0">
              <a:spcBef>
                <a:spcPct val="0"/>
              </a:spcBef>
              <a:spcAft>
                <a:spcPct val="0"/>
              </a:spcAft>
              <a:defRPr sz="4000" b="1">
                <a:solidFill>
                  <a:srgbClr val="FFCC00"/>
                </a:solidFill>
                <a:latin typeface="Arial" panose="020B0604020202020204" pitchFamily="34" charset="0"/>
              </a:defRPr>
            </a:lvl9pPr>
          </a:lstStyle>
          <a:p>
            <a:endParaRPr lang="en-GB" altLang="en-US" sz="3000"/>
          </a:p>
        </p:txBody>
      </p:sp>
      <p:sp>
        <p:nvSpPr>
          <p:cNvPr id="21520" name="Text Box 6"/>
          <p:cNvSpPr txBox="1">
            <a:spLocks noChangeArrowheads="1"/>
          </p:cNvSpPr>
          <p:nvPr/>
        </p:nvSpPr>
        <p:spPr bwMode="invGray">
          <a:xfrm>
            <a:off x="5121641" y="2036453"/>
            <a:ext cx="2852063" cy="369332"/>
          </a:xfrm>
          <a:prstGeom prst="rect">
            <a:avLst/>
          </a:prstGeom>
          <a:solidFill>
            <a:srgbClr val="FFFF99">
              <a:alpha val="65881"/>
            </a:srgbClr>
          </a:solidFill>
          <a:ln w="38100">
            <a:solidFill>
              <a:schemeClr val="accent1"/>
            </a:solidFill>
            <a:miter lim="800000"/>
            <a:headEnd type="none" w="sm" len="sm"/>
            <a:tailEnd type="none" w="sm" len="sm"/>
          </a:ln>
        </p:spPr>
        <p:txBody>
          <a:bodyPr wrap="none">
            <a:spAutoFit/>
          </a:bodyPr>
          <a:lstStyle>
            <a:lvl1pPr>
              <a:defRPr sz="4000" b="1">
                <a:solidFill>
                  <a:srgbClr val="FFCC00"/>
                </a:solidFill>
                <a:latin typeface="Arial" panose="020B0604020202020204" pitchFamily="34" charset="0"/>
              </a:defRPr>
            </a:lvl1pPr>
            <a:lvl2pPr marL="742950" indent="-285750">
              <a:defRPr sz="4000" b="1">
                <a:solidFill>
                  <a:srgbClr val="FFCC00"/>
                </a:solidFill>
                <a:latin typeface="Arial" panose="020B0604020202020204" pitchFamily="34" charset="0"/>
              </a:defRPr>
            </a:lvl2pPr>
            <a:lvl3pPr marL="1143000" indent="-228600">
              <a:defRPr sz="4000" b="1">
                <a:solidFill>
                  <a:srgbClr val="FFCC00"/>
                </a:solidFill>
                <a:latin typeface="Arial" panose="020B0604020202020204" pitchFamily="34" charset="0"/>
              </a:defRPr>
            </a:lvl3pPr>
            <a:lvl4pPr marL="1600200" indent="-228600">
              <a:defRPr sz="4000" b="1">
                <a:solidFill>
                  <a:srgbClr val="FFCC00"/>
                </a:solidFill>
                <a:latin typeface="Arial" panose="020B0604020202020204" pitchFamily="34" charset="0"/>
              </a:defRPr>
            </a:lvl4pPr>
            <a:lvl5pPr marL="2057400" indent="-228600">
              <a:defRPr sz="4000" b="1">
                <a:solidFill>
                  <a:srgbClr val="FFCC00"/>
                </a:solidFill>
                <a:latin typeface="Arial" panose="020B0604020202020204" pitchFamily="34" charset="0"/>
              </a:defRPr>
            </a:lvl5pPr>
            <a:lvl6pPr marL="2514600" indent="-228600" eaLnBrk="0" fontAlgn="base" hangingPunct="0">
              <a:spcBef>
                <a:spcPct val="0"/>
              </a:spcBef>
              <a:spcAft>
                <a:spcPct val="0"/>
              </a:spcAft>
              <a:defRPr sz="4000" b="1">
                <a:solidFill>
                  <a:srgbClr val="FFCC00"/>
                </a:solidFill>
                <a:latin typeface="Arial" panose="020B0604020202020204" pitchFamily="34" charset="0"/>
              </a:defRPr>
            </a:lvl6pPr>
            <a:lvl7pPr marL="2971800" indent="-228600" eaLnBrk="0" fontAlgn="base" hangingPunct="0">
              <a:spcBef>
                <a:spcPct val="0"/>
              </a:spcBef>
              <a:spcAft>
                <a:spcPct val="0"/>
              </a:spcAft>
              <a:defRPr sz="4000" b="1">
                <a:solidFill>
                  <a:srgbClr val="FFCC00"/>
                </a:solidFill>
                <a:latin typeface="Arial" panose="020B0604020202020204" pitchFamily="34" charset="0"/>
              </a:defRPr>
            </a:lvl7pPr>
            <a:lvl8pPr marL="3429000" indent="-228600" eaLnBrk="0" fontAlgn="base" hangingPunct="0">
              <a:spcBef>
                <a:spcPct val="0"/>
              </a:spcBef>
              <a:spcAft>
                <a:spcPct val="0"/>
              </a:spcAft>
              <a:defRPr sz="4000" b="1">
                <a:solidFill>
                  <a:srgbClr val="FFCC00"/>
                </a:solidFill>
                <a:latin typeface="Arial" panose="020B0604020202020204" pitchFamily="34" charset="0"/>
              </a:defRPr>
            </a:lvl8pPr>
            <a:lvl9pPr marL="3886200" indent="-228600" eaLnBrk="0" fontAlgn="base" hangingPunct="0">
              <a:spcBef>
                <a:spcPct val="0"/>
              </a:spcBef>
              <a:spcAft>
                <a:spcPct val="0"/>
              </a:spcAft>
              <a:defRPr sz="4000" b="1">
                <a:solidFill>
                  <a:srgbClr val="FFCC00"/>
                </a:solidFill>
                <a:latin typeface="Arial" panose="020B0604020202020204" pitchFamily="34" charset="0"/>
              </a:defRPr>
            </a:lvl9pPr>
          </a:lstStyle>
          <a:p>
            <a:r>
              <a:rPr lang="en-GB" altLang="en-US" sz="1800" dirty="0">
                <a:solidFill>
                  <a:schemeClr val="tx1"/>
                </a:solidFill>
                <a:latin typeface="Verdana" panose="020B0604030504040204" pitchFamily="34" charset="0"/>
              </a:rPr>
              <a:t>Point of Observation</a:t>
            </a:r>
          </a:p>
        </p:txBody>
      </p:sp>
      <p:sp>
        <p:nvSpPr>
          <p:cNvPr id="21521" name="Footer Placeholder 1"/>
          <p:cNvSpPr>
            <a:spLocks noGrp="1"/>
          </p:cNvSpPr>
          <p:nvPr>
            <p:ph type="ftr" sz="quarter" idx="10"/>
          </p:nvPr>
        </p:nvSpPr>
        <p:spPr>
          <a:xfrm>
            <a:off x="7315200" y="4891081"/>
            <a:ext cx="1317008" cy="2458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FFCC00"/>
                </a:solidFill>
                <a:latin typeface="Arial" panose="020B0604020202020204" pitchFamily="34" charset="0"/>
              </a:defRPr>
            </a:lvl1pPr>
            <a:lvl2pPr marL="557213" indent="-214313">
              <a:defRPr sz="3000" b="1">
                <a:solidFill>
                  <a:srgbClr val="FFCC00"/>
                </a:solidFill>
                <a:latin typeface="Arial" panose="020B0604020202020204" pitchFamily="34" charset="0"/>
              </a:defRPr>
            </a:lvl2pPr>
            <a:lvl3pPr marL="857250" indent="-171450">
              <a:defRPr sz="3000" b="1">
                <a:solidFill>
                  <a:srgbClr val="FFCC00"/>
                </a:solidFill>
                <a:latin typeface="Arial" panose="020B0604020202020204" pitchFamily="34" charset="0"/>
              </a:defRPr>
            </a:lvl3pPr>
            <a:lvl4pPr marL="1200150" indent="-171450">
              <a:defRPr sz="3000" b="1">
                <a:solidFill>
                  <a:srgbClr val="FFCC00"/>
                </a:solidFill>
                <a:latin typeface="Arial" panose="020B0604020202020204" pitchFamily="34" charset="0"/>
              </a:defRPr>
            </a:lvl4pPr>
            <a:lvl5pPr marL="1543050" indent="-171450">
              <a:defRPr sz="3000" b="1">
                <a:solidFill>
                  <a:srgbClr val="FFCC00"/>
                </a:solidFill>
                <a:latin typeface="Arial" panose="020B0604020202020204" pitchFamily="34" charset="0"/>
              </a:defRPr>
            </a:lvl5pPr>
            <a:lvl6pPr marL="1885950" indent="-171450" eaLnBrk="0" fontAlgn="base" hangingPunct="0">
              <a:spcBef>
                <a:spcPct val="0"/>
              </a:spcBef>
              <a:spcAft>
                <a:spcPct val="0"/>
              </a:spcAft>
              <a:defRPr sz="3000" b="1">
                <a:solidFill>
                  <a:srgbClr val="FFCC00"/>
                </a:solidFill>
                <a:latin typeface="Arial" panose="020B0604020202020204" pitchFamily="34" charset="0"/>
              </a:defRPr>
            </a:lvl6pPr>
            <a:lvl7pPr marL="2228850" indent="-171450" eaLnBrk="0" fontAlgn="base" hangingPunct="0">
              <a:spcBef>
                <a:spcPct val="0"/>
              </a:spcBef>
              <a:spcAft>
                <a:spcPct val="0"/>
              </a:spcAft>
              <a:defRPr sz="3000" b="1">
                <a:solidFill>
                  <a:srgbClr val="FFCC00"/>
                </a:solidFill>
                <a:latin typeface="Arial" panose="020B0604020202020204" pitchFamily="34" charset="0"/>
              </a:defRPr>
            </a:lvl7pPr>
            <a:lvl8pPr marL="2571750" indent="-171450" eaLnBrk="0" fontAlgn="base" hangingPunct="0">
              <a:spcBef>
                <a:spcPct val="0"/>
              </a:spcBef>
              <a:spcAft>
                <a:spcPct val="0"/>
              </a:spcAft>
              <a:defRPr sz="3000" b="1">
                <a:solidFill>
                  <a:srgbClr val="FFCC00"/>
                </a:solidFill>
                <a:latin typeface="Arial" panose="020B0604020202020204" pitchFamily="34" charset="0"/>
              </a:defRPr>
            </a:lvl8pPr>
            <a:lvl9pPr marL="2914650" indent="-171450" eaLnBrk="0" fontAlgn="base" hangingPunct="0">
              <a:spcBef>
                <a:spcPct val="0"/>
              </a:spcBef>
              <a:spcAft>
                <a:spcPct val="0"/>
              </a:spcAft>
              <a:defRPr sz="3000" b="1">
                <a:solidFill>
                  <a:srgbClr val="FFCC00"/>
                </a:solidFill>
                <a:latin typeface="Arial" panose="020B0604020202020204" pitchFamily="34" charset="0"/>
              </a:defRPr>
            </a:lvl9pPr>
          </a:lstStyle>
          <a:p>
            <a:r>
              <a:rPr lang="en-US" altLang="en-US" sz="750" b="0" dirty="0">
                <a:solidFill>
                  <a:schemeClr val="bg1"/>
                </a:solidFill>
              </a:rPr>
              <a:t>Company Confidential</a:t>
            </a:r>
          </a:p>
        </p:txBody>
      </p:sp>
    </p:spTree>
    <p:extLst>
      <p:ext uri="{BB962C8B-B14F-4D97-AF65-F5344CB8AC3E}">
        <p14:creationId xmlns:p14="http://schemas.microsoft.com/office/powerpoint/2010/main" val="315327987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Protocol Analyzer</a:t>
            </a:r>
          </a:p>
        </p:txBody>
      </p:sp>
      <p:sp>
        <p:nvSpPr>
          <p:cNvPr id="3" name="Content Placeholder 2"/>
          <p:cNvSpPr>
            <a:spLocks noGrp="1"/>
          </p:cNvSpPr>
          <p:nvPr>
            <p:ph idx="1"/>
          </p:nvPr>
        </p:nvSpPr>
        <p:spPr/>
        <p:txBody>
          <a:bodyPr>
            <a:normAutofit fontScale="92500" lnSpcReduction="20000"/>
          </a:bodyPr>
          <a:lstStyle/>
          <a:p>
            <a:r>
              <a:rPr lang="en-US" dirty="0"/>
              <a:t>Looking on the data transmission line</a:t>
            </a:r>
          </a:p>
          <a:p>
            <a:pPr lvl="1"/>
            <a:r>
              <a:rPr lang="en-US" dirty="0"/>
              <a:t>Host &lt;-&gt; Endpoint / Device ( USB )</a:t>
            </a:r>
          </a:p>
          <a:p>
            <a:pPr lvl="1"/>
            <a:r>
              <a:rPr lang="en-US" dirty="0"/>
              <a:t>Root Complex &lt;-&gt; Device ( PCIE )</a:t>
            </a:r>
          </a:p>
          <a:p>
            <a:r>
              <a:rPr lang="en-US" dirty="0"/>
              <a:t>Protocol analyzer sniffer on the bus-what is going on? </a:t>
            </a:r>
          </a:p>
          <a:p>
            <a:r>
              <a:rPr lang="en-US" dirty="0"/>
              <a:t>Checking the captured data related to the specification</a:t>
            </a:r>
          </a:p>
          <a:p>
            <a:r>
              <a:rPr lang="en-US" dirty="0"/>
              <a:t>Software Suites basically showing the spec’s </a:t>
            </a:r>
          </a:p>
          <a:p>
            <a:pPr lvl="1"/>
            <a:r>
              <a:rPr lang="en-US" dirty="0"/>
              <a:t>No errors in the capture trace shown, compliant to the standard?</a:t>
            </a:r>
          </a:p>
          <a:p>
            <a:pPr lvl="2"/>
            <a:r>
              <a:rPr lang="en-US" dirty="0"/>
              <a:t>Yes, in respect of the syntax of the protocol</a:t>
            </a:r>
          </a:p>
          <a:p>
            <a:pPr lvl="2"/>
            <a:r>
              <a:rPr lang="en-US" dirty="0"/>
              <a:t>No, in respect of the complete specification</a:t>
            </a:r>
          </a:p>
          <a:p>
            <a:pPr lvl="3"/>
            <a:r>
              <a:rPr lang="en-US" dirty="0"/>
              <a:t>No test of command has been execute in respect of timing</a:t>
            </a:r>
          </a:p>
          <a:p>
            <a:pPr lvl="3"/>
            <a:endParaRPr lang="en-US" dirty="0"/>
          </a:p>
          <a:p>
            <a:r>
              <a:rPr lang="en-US" dirty="0"/>
              <a:t>Protocol analyzer should not influence the transmission line</a:t>
            </a:r>
          </a:p>
          <a:p>
            <a:pPr lvl="1"/>
            <a:r>
              <a:rPr lang="en-US" dirty="0"/>
              <a:t>Sometime it happens that problems disappear when adding a protocol analyzer </a:t>
            </a:r>
          </a:p>
          <a:p>
            <a:pPr lvl="2"/>
            <a:r>
              <a:rPr lang="en-US" dirty="0"/>
              <a:t>Mainly problems related to the physical layer</a:t>
            </a:r>
          </a:p>
        </p:txBody>
      </p:sp>
      <p:sp>
        <p:nvSpPr>
          <p:cNvPr id="5" name="Footer Placeholder 4"/>
          <p:cNvSpPr>
            <a:spLocks noGrp="1"/>
          </p:cNvSpPr>
          <p:nvPr>
            <p:ph type="ftr" sz="quarter" idx="11"/>
          </p:nvPr>
        </p:nvSpPr>
        <p:spPr/>
        <p:txBody>
          <a:bodyPr/>
          <a:lstStyle/>
          <a:p>
            <a:r>
              <a:rPr lang="en-US"/>
              <a:t>Company Confidential</a:t>
            </a:r>
          </a:p>
        </p:txBody>
      </p:sp>
    </p:spTree>
    <p:extLst>
      <p:ext uri="{BB962C8B-B14F-4D97-AF65-F5344CB8AC3E}">
        <p14:creationId xmlns:p14="http://schemas.microsoft.com/office/powerpoint/2010/main" val="1813854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Protocol Analyzer</a:t>
            </a:r>
          </a:p>
        </p:txBody>
      </p:sp>
      <p:sp>
        <p:nvSpPr>
          <p:cNvPr id="3" name="Content Placeholder 2"/>
          <p:cNvSpPr>
            <a:spLocks noGrp="1"/>
          </p:cNvSpPr>
          <p:nvPr>
            <p:ph idx="1"/>
          </p:nvPr>
        </p:nvSpPr>
        <p:spPr/>
        <p:txBody>
          <a:bodyPr/>
          <a:lstStyle/>
          <a:p>
            <a:r>
              <a:rPr lang="en-US" dirty="0"/>
              <a:t>Beside checking the captured trace in respect to the syntax they can help in solving the following problems</a:t>
            </a:r>
          </a:p>
          <a:p>
            <a:pPr lvl="1"/>
            <a:r>
              <a:rPr lang="en-US" dirty="0"/>
              <a:t>Timing of packets</a:t>
            </a:r>
          </a:p>
          <a:p>
            <a:pPr lvl="2"/>
            <a:r>
              <a:rPr lang="en-US" dirty="0"/>
              <a:t>Command / packet collisions</a:t>
            </a:r>
          </a:p>
          <a:p>
            <a:pPr lvl="1"/>
            <a:r>
              <a:rPr lang="en-US" dirty="0"/>
              <a:t>Commands send in the right order</a:t>
            </a:r>
          </a:p>
          <a:p>
            <a:pPr lvl="1"/>
            <a:r>
              <a:rPr lang="en-US" dirty="0"/>
              <a:t>Programming issues</a:t>
            </a:r>
          </a:p>
          <a:p>
            <a:pPr lvl="2"/>
            <a:r>
              <a:rPr lang="en-US" dirty="0"/>
              <a:t>Wrong register setting</a:t>
            </a:r>
          </a:p>
          <a:p>
            <a:pPr lvl="2"/>
            <a:r>
              <a:rPr lang="en-US" dirty="0"/>
              <a:t>Command send to the wrong endpoint / Device</a:t>
            </a:r>
          </a:p>
          <a:p>
            <a:pPr lvl="1"/>
            <a:r>
              <a:rPr lang="en-US" dirty="0"/>
              <a:t>How long does it takes until a device responses to a request or vs.</a:t>
            </a:r>
          </a:p>
          <a:p>
            <a:pPr lvl="2"/>
            <a:r>
              <a:rPr lang="de-DE" dirty="0" err="1"/>
              <a:t>Completion</a:t>
            </a:r>
            <a:r>
              <a:rPr lang="de-DE" dirty="0"/>
              <a:t> Timing </a:t>
            </a:r>
            <a:endParaRPr lang="en-US" dirty="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Company Confidential</a:t>
            </a:r>
          </a:p>
        </p:txBody>
      </p:sp>
    </p:spTree>
    <p:extLst>
      <p:ext uri="{BB962C8B-B14F-4D97-AF65-F5344CB8AC3E}">
        <p14:creationId xmlns:p14="http://schemas.microsoft.com/office/powerpoint/2010/main" val="769198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Protocol Analyzer</a:t>
            </a:r>
            <a:endParaRPr lang="en-US" dirty="0"/>
          </a:p>
        </p:txBody>
      </p:sp>
      <p:sp>
        <p:nvSpPr>
          <p:cNvPr id="4" name="Footer Placeholder 3"/>
          <p:cNvSpPr>
            <a:spLocks noGrp="1"/>
          </p:cNvSpPr>
          <p:nvPr>
            <p:ph type="ftr" sz="quarter" idx="11"/>
          </p:nvPr>
        </p:nvSpPr>
        <p:spPr/>
        <p:txBody>
          <a:bodyPr/>
          <a:lstStyle/>
          <a:p>
            <a:r>
              <a:rPr lang="en-US"/>
              <a:t>Company Confidential</a:t>
            </a:r>
          </a:p>
        </p:txBody>
      </p:sp>
      <p:sp>
        <p:nvSpPr>
          <p:cNvPr id="5" name="Content Placeholder 4"/>
          <p:cNvSpPr>
            <a:spLocks noGrp="1"/>
          </p:cNvSpPr>
          <p:nvPr>
            <p:ph idx="13"/>
          </p:nvPr>
        </p:nvSpPr>
        <p:spPr/>
        <p:txBody>
          <a:bodyPr>
            <a:normAutofit fontScale="70000" lnSpcReduction="20000"/>
          </a:bodyPr>
          <a:lstStyle/>
          <a:p>
            <a:r>
              <a:rPr lang="de-DE" dirty="0"/>
              <a:t>Advantages</a:t>
            </a:r>
          </a:p>
          <a:p>
            <a:pPr lvl="1"/>
            <a:r>
              <a:rPr lang="de-DE" dirty="0" err="1"/>
              <a:t>Showing</a:t>
            </a:r>
            <a:r>
              <a:rPr lang="de-DE" dirty="0"/>
              <a:t> </a:t>
            </a:r>
            <a:r>
              <a:rPr lang="de-DE" dirty="0" err="1"/>
              <a:t>each</a:t>
            </a:r>
            <a:r>
              <a:rPr lang="de-DE" dirty="0"/>
              <a:t> packet</a:t>
            </a:r>
          </a:p>
          <a:p>
            <a:pPr lvl="1"/>
            <a:r>
              <a:rPr lang="de-DE" dirty="0" err="1"/>
              <a:t>Longer</a:t>
            </a:r>
            <a:r>
              <a:rPr lang="de-DE" dirty="0"/>
              <a:t> </a:t>
            </a:r>
            <a:r>
              <a:rPr lang="de-DE" dirty="0" err="1"/>
              <a:t>capture</a:t>
            </a:r>
            <a:r>
              <a:rPr lang="de-DE" dirty="0"/>
              <a:t> </a:t>
            </a:r>
            <a:r>
              <a:rPr lang="de-DE" dirty="0" err="1"/>
              <a:t>window</a:t>
            </a:r>
            <a:endParaRPr lang="de-DE" dirty="0"/>
          </a:p>
          <a:p>
            <a:pPr lvl="2"/>
            <a:r>
              <a:rPr lang="de-DE" dirty="0"/>
              <a:t>More </a:t>
            </a:r>
            <a:r>
              <a:rPr lang="de-DE" dirty="0" err="1"/>
              <a:t>memory</a:t>
            </a:r>
            <a:endParaRPr lang="de-DE" dirty="0"/>
          </a:p>
          <a:p>
            <a:pPr lvl="1"/>
            <a:r>
              <a:rPr lang="de-DE" dirty="0"/>
              <a:t>Showing the protocol hierarchy</a:t>
            </a:r>
          </a:p>
          <a:p>
            <a:pPr lvl="2"/>
            <a:r>
              <a:rPr lang="de-DE" dirty="0" err="1"/>
              <a:t>Packets</a:t>
            </a:r>
            <a:endParaRPr lang="de-DE" dirty="0"/>
          </a:p>
          <a:p>
            <a:pPr lvl="2"/>
            <a:r>
              <a:rPr lang="de-DE" dirty="0"/>
              <a:t>Transaction</a:t>
            </a:r>
          </a:p>
          <a:p>
            <a:pPr lvl="2"/>
            <a:r>
              <a:rPr lang="de-DE" dirty="0"/>
              <a:t>Transfer</a:t>
            </a:r>
          </a:p>
          <a:p>
            <a:pPr lvl="1"/>
            <a:r>
              <a:rPr lang="de-DE" dirty="0"/>
              <a:t>Performance Analysis</a:t>
            </a:r>
          </a:p>
          <a:p>
            <a:pPr lvl="2"/>
            <a:r>
              <a:rPr lang="de-DE" dirty="0" err="1"/>
              <a:t>Complex</a:t>
            </a:r>
            <a:r>
              <a:rPr lang="de-DE" dirty="0"/>
              <a:t> </a:t>
            </a:r>
            <a:r>
              <a:rPr lang="de-DE" dirty="0" err="1"/>
              <a:t>statistic</a:t>
            </a:r>
            <a:endParaRPr lang="de-DE" dirty="0"/>
          </a:p>
          <a:p>
            <a:pPr lvl="2"/>
            <a:r>
              <a:rPr lang="de-DE" dirty="0"/>
              <a:t>Implementation </a:t>
            </a:r>
            <a:r>
              <a:rPr lang="de-DE" dirty="0" err="1"/>
              <a:t>of</a:t>
            </a:r>
            <a:r>
              <a:rPr lang="de-DE" dirty="0"/>
              <a:t> </a:t>
            </a:r>
            <a:r>
              <a:rPr lang="de-DE" dirty="0" err="1"/>
              <a:t>the</a:t>
            </a:r>
            <a:r>
              <a:rPr lang="de-DE" dirty="0"/>
              <a:t> </a:t>
            </a:r>
            <a:r>
              <a:rPr lang="de-DE" dirty="0" err="1"/>
              <a:t>protocol</a:t>
            </a:r>
            <a:endParaRPr lang="de-DE" dirty="0"/>
          </a:p>
          <a:p>
            <a:pPr lvl="1"/>
            <a:r>
              <a:rPr lang="de-DE" dirty="0" err="1"/>
              <a:t>Triggering</a:t>
            </a:r>
            <a:r>
              <a:rPr lang="de-DE" dirty="0"/>
              <a:t> </a:t>
            </a:r>
            <a:r>
              <a:rPr lang="de-DE" dirty="0" err="1"/>
              <a:t>is</a:t>
            </a:r>
            <a:r>
              <a:rPr lang="de-DE" dirty="0"/>
              <a:t> </a:t>
            </a:r>
            <a:r>
              <a:rPr lang="de-DE" dirty="0" err="1"/>
              <a:t>done</a:t>
            </a:r>
            <a:r>
              <a:rPr lang="de-DE" dirty="0"/>
              <a:t> on </a:t>
            </a:r>
            <a:r>
              <a:rPr lang="de-DE" dirty="0" err="1"/>
              <a:t>the</a:t>
            </a:r>
            <a:r>
              <a:rPr lang="de-DE" dirty="0"/>
              <a:t> </a:t>
            </a:r>
            <a:r>
              <a:rPr lang="de-DE" dirty="0" err="1"/>
              <a:t>protocol</a:t>
            </a:r>
            <a:r>
              <a:rPr lang="de-DE" dirty="0"/>
              <a:t> </a:t>
            </a:r>
            <a:r>
              <a:rPr lang="de-DE" dirty="0" err="1"/>
              <a:t>stack</a:t>
            </a:r>
            <a:endParaRPr lang="de-DE" dirty="0"/>
          </a:p>
          <a:p>
            <a:r>
              <a:rPr lang="de-DE" dirty="0" err="1"/>
              <a:t>Disadvantages</a:t>
            </a:r>
            <a:endParaRPr lang="de-DE" dirty="0"/>
          </a:p>
          <a:p>
            <a:pPr lvl="1"/>
            <a:r>
              <a:rPr lang="de-DE" dirty="0"/>
              <a:t>One protocol analyzer is needed per protocol</a:t>
            </a:r>
          </a:p>
          <a:p>
            <a:pPr lvl="2"/>
            <a:r>
              <a:rPr lang="de-DE" dirty="0" err="1"/>
              <a:t>No</a:t>
            </a:r>
            <a:r>
              <a:rPr lang="de-DE" dirty="0"/>
              <a:t> </a:t>
            </a:r>
            <a:r>
              <a:rPr lang="de-DE" dirty="0" err="1"/>
              <a:t>multiprotocol</a:t>
            </a:r>
            <a:r>
              <a:rPr lang="de-DE" dirty="0"/>
              <a:t> </a:t>
            </a:r>
            <a:r>
              <a:rPr lang="de-DE" dirty="0" err="1"/>
              <a:t>solution</a:t>
            </a:r>
            <a:endParaRPr lang="de-DE" dirty="0"/>
          </a:p>
          <a:p>
            <a:pPr lvl="1"/>
            <a:r>
              <a:rPr lang="de-DE" dirty="0"/>
              <a:t>Needs </a:t>
            </a:r>
            <a:r>
              <a:rPr lang="de-DE" dirty="0" err="1"/>
              <a:t>some</a:t>
            </a:r>
            <a:r>
              <a:rPr lang="de-DE" dirty="0"/>
              <a:t> </a:t>
            </a:r>
            <a:r>
              <a:rPr lang="de-DE" dirty="0" err="1"/>
              <a:t>training</a:t>
            </a:r>
            <a:r>
              <a:rPr lang="de-DE" dirty="0"/>
              <a:t> time</a:t>
            </a:r>
          </a:p>
          <a:p>
            <a:pPr lvl="2"/>
            <a:r>
              <a:rPr lang="de-DE" dirty="0"/>
              <a:t>The </a:t>
            </a:r>
            <a:r>
              <a:rPr lang="de-DE" dirty="0" err="1"/>
              <a:t>protocol</a:t>
            </a:r>
            <a:r>
              <a:rPr lang="de-DE" dirty="0"/>
              <a:t> </a:t>
            </a:r>
            <a:r>
              <a:rPr lang="de-DE" dirty="0" err="1"/>
              <a:t>needs</a:t>
            </a:r>
            <a:r>
              <a:rPr lang="de-DE" dirty="0"/>
              <a:t> </a:t>
            </a:r>
            <a:r>
              <a:rPr lang="de-DE" dirty="0" err="1"/>
              <a:t>to</a:t>
            </a:r>
            <a:r>
              <a:rPr lang="de-DE" dirty="0"/>
              <a:t> </a:t>
            </a:r>
            <a:r>
              <a:rPr lang="de-DE" dirty="0" err="1"/>
              <a:t>be</a:t>
            </a:r>
            <a:r>
              <a:rPr lang="de-DE" dirty="0"/>
              <a:t> </a:t>
            </a:r>
            <a:r>
              <a:rPr lang="de-DE" dirty="0" err="1"/>
              <a:t>understood</a:t>
            </a:r>
            <a:r>
              <a:rPr lang="de-DE" dirty="0"/>
              <a:t> </a:t>
            </a:r>
          </a:p>
          <a:p>
            <a:pPr lvl="1"/>
            <a:r>
              <a:rPr lang="de-DE" dirty="0" err="1"/>
              <a:t>Physical</a:t>
            </a:r>
            <a:r>
              <a:rPr lang="de-DE" dirty="0"/>
              <a:t> </a:t>
            </a:r>
            <a:r>
              <a:rPr lang="de-DE" dirty="0" err="1"/>
              <a:t>layer</a:t>
            </a:r>
            <a:r>
              <a:rPr lang="de-DE" dirty="0"/>
              <a:t> </a:t>
            </a:r>
            <a:r>
              <a:rPr lang="de-DE" dirty="0" err="1"/>
              <a:t>needs</a:t>
            </a:r>
            <a:r>
              <a:rPr lang="de-DE" dirty="0"/>
              <a:t> </a:t>
            </a:r>
            <a:r>
              <a:rPr lang="de-DE" dirty="0" err="1"/>
              <a:t>to</a:t>
            </a:r>
            <a:r>
              <a:rPr lang="de-DE" dirty="0"/>
              <a:t> </a:t>
            </a:r>
            <a:r>
              <a:rPr lang="de-DE" dirty="0" err="1"/>
              <a:t>be</a:t>
            </a:r>
            <a:r>
              <a:rPr lang="de-DE" dirty="0"/>
              <a:t> </a:t>
            </a:r>
            <a:r>
              <a:rPr lang="de-DE" dirty="0" err="1"/>
              <a:t>working</a:t>
            </a:r>
            <a:r>
              <a:rPr lang="de-DE" dirty="0"/>
              <a:t> </a:t>
            </a:r>
            <a:r>
              <a:rPr lang="de-DE" dirty="0" err="1"/>
              <a:t>correctly</a:t>
            </a:r>
            <a:endParaRPr lang="de-DE" dirty="0"/>
          </a:p>
          <a:p>
            <a:pPr lvl="2"/>
            <a:r>
              <a:rPr lang="de-DE" dirty="0"/>
              <a:t>Will </a:t>
            </a:r>
            <a:r>
              <a:rPr lang="de-DE" dirty="0" err="1"/>
              <a:t>show</a:t>
            </a:r>
            <a:r>
              <a:rPr lang="de-DE" dirty="0"/>
              <a:t> </a:t>
            </a:r>
            <a:r>
              <a:rPr lang="de-DE" dirty="0" err="1"/>
              <a:t>protocol</a:t>
            </a:r>
            <a:r>
              <a:rPr lang="de-DE" dirty="0"/>
              <a:t> </a:t>
            </a:r>
            <a:r>
              <a:rPr lang="de-DE" dirty="0" err="1"/>
              <a:t>errors</a:t>
            </a:r>
            <a:r>
              <a:rPr lang="de-DE" dirty="0"/>
              <a:t> but </a:t>
            </a:r>
            <a:r>
              <a:rPr lang="de-DE" dirty="0" err="1"/>
              <a:t>difficult</a:t>
            </a:r>
            <a:r>
              <a:rPr lang="de-DE" dirty="0"/>
              <a:t> </a:t>
            </a:r>
            <a:r>
              <a:rPr lang="de-DE" dirty="0" err="1"/>
              <a:t>to</a:t>
            </a:r>
            <a:r>
              <a:rPr lang="de-DE" dirty="0"/>
              <a:t> </a:t>
            </a:r>
            <a:r>
              <a:rPr lang="de-DE" dirty="0" err="1"/>
              <a:t>debug</a:t>
            </a:r>
            <a:r>
              <a:rPr lang="de-DE" dirty="0"/>
              <a:t> </a:t>
            </a:r>
            <a:r>
              <a:rPr lang="de-DE" dirty="0" err="1"/>
              <a:t>if</a:t>
            </a:r>
            <a:r>
              <a:rPr lang="de-DE" dirty="0"/>
              <a:t> </a:t>
            </a:r>
            <a:r>
              <a:rPr lang="de-DE" dirty="0" err="1"/>
              <a:t>they</a:t>
            </a:r>
            <a:r>
              <a:rPr lang="de-DE" dirty="0"/>
              <a:t> </a:t>
            </a:r>
            <a:r>
              <a:rPr lang="de-DE" dirty="0" err="1"/>
              <a:t>related</a:t>
            </a:r>
            <a:r>
              <a:rPr lang="de-DE" dirty="0"/>
              <a:t> </a:t>
            </a:r>
            <a:r>
              <a:rPr lang="de-DE" dirty="0" err="1"/>
              <a:t>to</a:t>
            </a:r>
            <a:r>
              <a:rPr lang="de-DE" dirty="0"/>
              <a:t> </a:t>
            </a:r>
            <a:r>
              <a:rPr lang="de-DE" dirty="0" err="1"/>
              <a:t>the</a:t>
            </a:r>
            <a:r>
              <a:rPr lang="de-DE" dirty="0"/>
              <a:t> </a:t>
            </a:r>
            <a:r>
              <a:rPr lang="de-DE" dirty="0" err="1"/>
              <a:t>physical</a:t>
            </a:r>
            <a:r>
              <a:rPr lang="de-DE" dirty="0"/>
              <a:t> </a:t>
            </a:r>
            <a:r>
              <a:rPr lang="de-DE" dirty="0" err="1"/>
              <a:t>layer</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200150"/>
            <a:ext cx="4191000" cy="2590800"/>
          </a:xfrm>
        </p:spPr>
      </p:pic>
    </p:spTree>
    <p:extLst>
      <p:ext uri="{BB962C8B-B14F-4D97-AF65-F5344CB8AC3E}">
        <p14:creationId xmlns:p14="http://schemas.microsoft.com/office/powerpoint/2010/main" val="738083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Which</a:t>
            </a:r>
            <a:r>
              <a:rPr lang="de-DE" dirty="0"/>
              <a:t> </a:t>
            </a:r>
            <a:r>
              <a:rPr lang="de-DE" dirty="0" err="1"/>
              <a:t>tool</a:t>
            </a:r>
            <a:r>
              <a:rPr lang="de-DE" dirty="0"/>
              <a:t> </a:t>
            </a:r>
            <a:r>
              <a:rPr lang="de-DE" dirty="0" err="1"/>
              <a:t>for</a:t>
            </a:r>
            <a:r>
              <a:rPr lang="de-DE" dirty="0"/>
              <a:t> </a:t>
            </a:r>
            <a:r>
              <a:rPr lang="de-DE" dirty="0" err="1"/>
              <a:t>which</a:t>
            </a:r>
            <a:r>
              <a:rPr lang="de-DE" dirty="0"/>
              <a:t> </a:t>
            </a:r>
            <a:r>
              <a:rPr lang="de-DE" dirty="0" err="1"/>
              <a:t>layer</a:t>
            </a:r>
            <a:endParaRPr lang="en-US" dirty="0"/>
          </a:p>
        </p:txBody>
      </p:sp>
      <p:sp>
        <p:nvSpPr>
          <p:cNvPr id="4" name="Date Placeholder 3"/>
          <p:cNvSpPr>
            <a:spLocks noGrp="1"/>
          </p:cNvSpPr>
          <p:nvPr>
            <p:ph type="dt" sz="half" idx="10"/>
          </p:nvPr>
        </p:nvSpPr>
        <p:spPr/>
        <p:txBody>
          <a:bodyPr/>
          <a:lstStyle/>
          <a:p>
            <a:fld id="{88FFC471-08D3-4F33-BBC6-7FDB1C2ED376}" type="datetime1">
              <a:rPr lang="en-US" smtClean="0"/>
              <a:t>7/13/2017</a:t>
            </a:fld>
            <a:endParaRPr lang="en-US"/>
          </a:p>
        </p:txBody>
      </p:sp>
      <p:sp>
        <p:nvSpPr>
          <p:cNvPr id="5" name="Footer Placeholder 4"/>
          <p:cNvSpPr>
            <a:spLocks noGrp="1"/>
          </p:cNvSpPr>
          <p:nvPr>
            <p:ph type="ftr" sz="quarter" idx="11"/>
          </p:nvPr>
        </p:nvSpPr>
        <p:spPr/>
        <p:txBody>
          <a:bodyPr/>
          <a:lstStyle/>
          <a:p>
            <a:r>
              <a:rPr lang="en-US"/>
              <a:t>Company Confidential</a:t>
            </a:r>
          </a:p>
        </p:txBody>
      </p:sp>
      <p:sp>
        <p:nvSpPr>
          <p:cNvPr id="6" name="Slide Number Placeholder 5"/>
          <p:cNvSpPr>
            <a:spLocks noGrp="1"/>
          </p:cNvSpPr>
          <p:nvPr>
            <p:ph type="sldNum" sz="quarter" idx="12"/>
          </p:nvPr>
        </p:nvSpPr>
        <p:spPr/>
        <p:txBody>
          <a:bodyPr/>
          <a:lstStyle/>
          <a:p>
            <a:fld id="{4794BD00-81AE-4423-9DD6-1743AD37DB08}" type="slidenum">
              <a:rPr lang="en-US" smtClean="0"/>
              <a:pPr/>
              <a:t>24</a:t>
            </a:fld>
            <a:endParaRPr lang="en-US"/>
          </a:p>
        </p:txBody>
      </p:sp>
      <p:pic>
        <p:nvPicPr>
          <p:cNvPr id="7" name="Content Placeholder 6"/>
          <p:cNvPicPr>
            <a:picLocks noGrp="1" noChangeAspect="1"/>
          </p:cNvPicPr>
          <p:nvPr>
            <p:ph idx="1"/>
          </p:nvPr>
        </p:nvPicPr>
        <p:blipFill>
          <a:blip r:embed="rId2"/>
          <a:stretch>
            <a:fillRect/>
          </a:stretch>
        </p:blipFill>
        <p:spPr>
          <a:xfrm>
            <a:off x="3600449" y="966493"/>
            <a:ext cx="3738403" cy="2811478"/>
          </a:xfrm>
          <a:prstGeom prst="rect">
            <a:avLst/>
          </a:prstGeom>
        </p:spPr>
      </p:pic>
      <p:pic>
        <p:nvPicPr>
          <p:cNvPr id="8" name="Picture 7"/>
          <p:cNvPicPr>
            <a:picLocks noChangeAspect="1"/>
          </p:cNvPicPr>
          <p:nvPr/>
        </p:nvPicPr>
        <p:blipFill>
          <a:blip r:embed="rId3"/>
          <a:stretch>
            <a:fillRect/>
          </a:stretch>
        </p:blipFill>
        <p:spPr>
          <a:xfrm>
            <a:off x="914400" y="2667497"/>
            <a:ext cx="1804520" cy="1110474"/>
          </a:xfrm>
          <a:prstGeom prst="rect">
            <a:avLst/>
          </a:prstGeom>
        </p:spPr>
      </p:pic>
      <p:pic>
        <p:nvPicPr>
          <p:cNvPr id="9" name="Picture 8"/>
          <p:cNvPicPr>
            <a:picLocks noChangeAspect="1"/>
          </p:cNvPicPr>
          <p:nvPr/>
        </p:nvPicPr>
        <p:blipFill>
          <a:blip r:embed="rId4"/>
          <a:stretch>
            <a:fillRect/>
          </a:stretch>
        </p:blipFill>
        <p:spPr>
          <a:xfrm>
            <a:off x="914400" y="1103480"/>
            <a:ext cx="1804519" cy="1182520"/>
          </a:xfrm>
          <a:prstGeom prst="rect">
            <a:avLst/>
          </a:prstGeom>
        </p:spPr>
      </p:pic>
      <p:cxnSp>
        <p:nvCxnSpPr>
          <p:cNvPr id="11" name="Straight Arrow Connector 10"/>
          <p:cNvCxnSpPr/>
          <p:nvPr/>
        </p:nvCxnSpPr>
        <p:spPr>
          <a:xfrm>
            <a:off x="2718918" y="3230219"/>
            <a:ext cx="881530" cy="96526"/>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3"/>
          </p:cNvCxnSpPr>
          <p:nvPr/>
        </p:nvCxnSpPr>
        <p:spPr>
          <a:xfrm flipV="1">
            <a:off x="2718920" y="3013148"/>
            <a:ext cx="881528" cy="209586"/>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p:cNvCxnSpPr>
          <p:nvPr/>
        </p:nvCxnSpPr>
        <p:spPr>
          <a:xfrm>
            <a:off x="2718919" y="1694740"/>
            <a:ext cx="881528" cy="1063281"/>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3"/>
          </p:cNvCxnSpPr>
          <p:nvPr/>
        </p:nvCxnSpPr>
        <p:spPr>
          <a:xfrm>
            <a:off x="2718919" y="1694740"/>
            <a:ext cx="881528" cy="782645"/>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718918" y="1690657"/>
            <a:ext cx="881529" cy="485797"/>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3"/>
          </p:cNvCxnSpPr>
          <p:nvPr/>
        </p:nvCxnSpPr>
        <p:spPr>
          <a:xfrm>
            <a:off x="2718919" y="1694740"/>
            <a:ext cx="938681" cy="152462"/>
          </a:xfrm>
          <a:prstGeom prst="straightConnector1">
            <a:avLst/>
          </a:prstGeom>
          <a:ln w="254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6804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7" descr="SDA820Zi-RGHT-SM.jpg"/>
          <p:cNvPicPr>
            <a:picLocks noChangeAspect="1"/>
          </p:cNvPicPr>
          <p:nvPr/>
        </p:nvPicPr>
        <p:blipFill>
          <a:blip r:embed="rId3" cstate="print"/>
          <a:srcRect b="22982"/>
          <a:stretch>
            <a:fillRect/>
          </a:stretch>
        </p:blipFill>
        <p:spPr bwMode="auto">
          <a:xfrm>
            <a:off x="2896224" y="3086100"/>
            <a:ext cx="2304427" cy="1689354"/>
          </a:xfrm>
          <a:prstGeom prst="rect">
            <a:avLst/>
          </a:prstGeom>
          <a:noFill/>
          <a:ln w="9525">
            <a:noFill/>
            <a:miter lim="800000"/>
            <a:headEnd/>
            <a:tailEnd/>
          </a:ln>
        </p:spPr>
      </p:pic>
      <p:sp>
        <p:nvSpPr>
          <p:cNvPr id="423939" name="Rectangle 3"/>
          <p:cNvSpPr>
            <a:spLocks noGrp="1" noChangeArrowheads="1"/>
          </p:cNvSpPr>
          <p:nvPr>
            <p:ph type="title"/>
          </p:nvPr>
        </p:nvSpPr>
        <p:spPr>
          <a:xfrm>
            <a:off x="762000" y="1"/>
            <a:ext cx="6945820" cy="546497"/>
          </a:xfrm>
          <a:effectLst/>
        </p:spPr>
        <p:txBody>
          <a:bodyPr>
            <a:normAutofit fontScale="90000"/>
          </a:bodyPr>
          <a:lstStyle/>
          <a:p>
            <a:pPr eaLnBrk="1" hangingPunct="1">
              <a:defRPr/>
            </a:pPr>
            <a:r>
              <a:rPr lang="en-US" b="1" dirty="0">
                <a:latin typeface="+mn-lt"/>
              </a:rPr>
              <a:t>Hierarchy of High Speed Serial Data Standards</a:t>
            </a:r>
          </a:p>
        </p:txBody>
      </p:sp>
      <p:sp>
        <p:nvSpPr>
          <p:cNvPr id="11267" name="Rectangle 4"/>
          <p:cNvSpPr>
            <a:spLocks noChangeArrowheads="1"/>
          </p:cNvSpPr>
          <p:nvPr/>
        </p:nvSpPr>
        <p:spPr bwMode="blackWhite">
          <a:xfrm>
            <a:off x="5583788" y="3442906"/>
            <a:ext cx="2124032" cy="502397"/>
          </a:xfrm>
          <a:prstGeom prst="rect">
            <a:avLst/>
          </a:prstGeom>
          <a:solidFill>
            <a:srgbClr val="006666"/>
          </a:solidFill>
          <a:ln w="12700">
            <a:solidFill>
              <a:srgbClr val="000000"/>
            </a:solidFill>
            <a:miter lim="800000"/>
            <a:headEnd type="none" w="sm" len="sm"/>
            <a:tailEnd type="none" w="sm" len="sm"/>
          </a:ln>
        </p:spPr>
        <p:txBody>
          <a:bodyPr anchor="ctr"/>
          <a:lstStyle/>
          <a:p>
            <a:pPr>
              <a:buNone/>
            </a:pPr>
            <a:r>
              <a:rPr lang="en-US" b="1" dirty="0">
                <a:solidFill>
                  <a:srgbClr val="FFFF99"/>
                </a:solidFill>
                <a:latin typeface="Arial" charset="0"/>
              </a:rPr>
              <a:t>Mechanical</a:t>
            </a:r>
          </a:p>
        </p:txBody>
      </p:sp>
      <p:grpSp>
        <p:nvGrpSpPr>
          <p:cNvPr id="2" name="Group 5"/>
          <p:cNvGrpSpPr>
            <a:grpSpLocks/>
          </p:cNvGrpSpPr>
          <p:nvPr/>
        </p:nvGrpSpPr>
        <p:grpSpPr bwMode="auto">
          <a:xfrm>
            <a:off x="5582076" y="1650603"/>
            <a:ext cx="2136461" cy="1541035"/>
            <a:chOff x="3656" y="1584"/>
            <a:chExt cx="1891" cy="1457"/>
          </a:xfrm>
        </p:grpSpPr>
        <p:sp>
          <p:nvSpPr>
            <p:cNvPr id="11272" name="Rectangle 6"/>
            <p:cNvSpPr>
              <a:spLocks noChangeArrowheads="1"/>
            </p:cNvSpPr>
            <p:nvPr/>
          </p:nvSpPr>
          <p:spPr bwMode="blackWhite">
            <a:xfrm>
              <a:off x="3656" y="2043"/>
              <a:ext cx="1891" cy="499"/>
            </a:xfrm>
            <a:prstGeom prst="rect">
              <a:avLst/>
            </a:prstGeom>
            <a:solidFill>
              <a:srgbClr val="990033"/>
            </a:solidFill>
            <a:ln w="12700">
              <a:noFill/>
              <a:miter lim="800000"/>
              <a:headEnd type="none" w="sm" len="sm"/>
              <a:tailEnd type="none" w="sm" len="sm"/>
            </a:ln>
          </p:spPr>
          <p:txBody>
            <a:bodyPr anchor="ctr"/>
            <a:lstStyle/>
            <a:p>
              <a:pPr>
                <a:buNone/>
              </a:pPr>
              <a:r>
                <a:rPr lang="en-US" b="1" dirty="0">
                  <a:solidFill>
                    <a:srgbClr val="FFFF99"/>
                  </a:solidFill>
                  <a:latin typeface="Arial" charset="0"/>
                </a:rPr>
                <a:t>Data Link</a:t>
              </a:r>
            </a:p>
          </p:txBody>
        </p:sp>
        <p:sp>
          <p:nvSpPr>
            <p:cNvPr id="11273" name="Line 7"/>
            <p:cNvSpPr>
              <a:spLocks noChangeShapeType="1"/>
            </p:cNvSpPr>
            <p:nvPr/>
          </p:nvSpPr>
          <p:spPr bwMode="blackWhite">
            <a:xfrm>
              <a:off x="3656" y="2043"/>
              <a:ext cx="1891" cy="0"/>
            </a:xfrm>
            <a:prstGeom prst="line">
              <a:avLst/>
            </a:prstGeom>
            <a:noFill/>
            <a:ln w="12700" cap="sq">
              <a:solidFill>
                <a:schemeClr val="tx1"/>
              </a:solidFill>
              <a:round/>
              <a:headEnd type="none" w="sm" len="sm"/>
              <a:tailEnd type="none" w="sm" len="sm"/>
            </a:ln>
          </p:spPr>
          <p:txBody>
            <a:bodyPr anchor="ctr"/>
            <a:lstStyle/>
            <a:p>
              <a:endParaRPr lang="en-US" sz="1350"/>
            </a:p>
          </p:txBody>
        </p:sp>
        <p:sp>
          <p:nvSpPr>
            <p:cNvPr id="11274" name="Line 8"/>
            <p:cNvSpPr>
              <a:spLocks noChangeShapeType="1"/>
            </p:cNvSpPr>
            <p:nvPr/>
          </p:nvSpPr>
          <p:spPr bwMode="blackWhite">
            <a:xfrm>
              <a:off x="3656" y="2542"/>
              <a:ext cx="1891" cy="0"/>
            </a:xfrm>
            <a:prstGeom prst="line">
              <a:avLst/>
            </a:prstGeom>
            <a:noFill/>
            <a:ln w="12700" cap="sq">
              <a:solidFill>
                <a:schemeClr val="tx1"/>
              </a:solidFill>
              <a:round/>
              <a:headEnd type="none" w="sm" len="sm"/>
              <a:tailEnd type="none" w="sm" len="sm"/>
            </a:ln>
          </p:spPr>
          <p:txBody>
            <a:bodyPr anchor="ctr"/>
            <a:lstStyle/>
            <a:p>
              <a:endParaRPr lang="en-US" sz="1350"/>
            </a:p>
          </p:txBody>
        </p:sp>
        <p:sp>
          <p:nvSpPr>
            <p:cNvPr id="11275" name="Line 9"/>
            <p:cNvSpPr>
              <a:spLocks noChangeShapeType="1"/>
            </p:cNvSpPr>
            <p:nvPr/>
          </p:nvSpPr>
          <p:spPr bwMode="blackWhite">
            <a:xfrm>
              <a:off x="3656" y="2043"/>
              <a:ext cx="0" cy="499"/>
            </a:xfrm>
            <a:prstGeom prst="line">
              <a:avLst/>
            </a:prstGeom>
            <a:noFill/>
            <a:ln w="12700" cap="sq">
              <a:solidFill>
                <a:srgbClr val="000000"/>
              </a:solidFill>
              <a:round/>
              <a:headEnd type="none" w="sm" len="sm"/>
              <a:tailEnd type="none" w="sm" len="sm"/>
            </a:ln>
          </p:spPr>
          <p:txBody>
            <a:bodyPr anchor="ctr"/>
            <a:lstStyle/>
            <a:p>
              <a:endParaRPr lang="en-US" sz="1350"/>
            </a:p>
          </p:txBody>
        </p:sp>
        <p:sp>
          <p:nvSpPr>
            <p:cNvPr id="11276" name="Line 10"/>
            <p:cNvSpPr>
              <a:spLocks noChangeShapeType="1"/>
            </p:cNvSpPr>
            <p:nvPr/>
          </p:nvSpPr>
          <p:spPr bwMode="blackWhite">
            <a:xfrm>
              <a:off x="5547" y="2043"/>
              <a:ext cx="0" cy="499"/>
            </a:xfrm>
            <a:prstGeom prst="line">
              <a:avLst/>
            </a:prstGeom>
            <a:noFill/>
            <a:ln w="12700" cap="sq">
              <a:solidFill>
                <a:srgbClr val="000000"/>
              </a:solidFill>
              <a:round/>
              <a:headEnd type="none" w="sm" len="sm"/>
              <a:tailEnd type="none" w="sm" len="sm"/>
            </a:ln>
          </p:spPr>
          <p:txBody>
            <a:bodyPr anchor="ctr"/>
            <a:lstStyle/>
            <a:p>
              <a:endParaRPr lang="en-US" sz="1350"/>
            </a:p>
          </p:txBody>
        </p:sp>
        <p:sp>
          <p:nvSpPr>
            <p:cNvPr id="11277" name="Rectangle 11"/>
            <p:cNvSpPr>
              <a:spLocks noChangeArrowheads="1"/>
            </p:cNvSpPr>
            <p:nvPr/>
          </p:nvSpPr>
          <p:spPr bwMode="blackWhite">
            <a:xfrm>
              <a:off x="3656" y="2542"/>
              <a:ext cx="1891" cy="499"/>
            </a:xfrm>
            <a:prstGeom prst="rect">
              <a:avLst/>
            </a:prstGeom>
            <a:solidFill>
              <a:schemeClr val="tx2"/>
            </a:solidFill>
            <a:ln w="12700">
              <a:noFill/>
              <a:miter lim="800000"/>
              <a:headEnd type="none" w="sm" len="sm"/>
              <a:tailEnd type="none" w="sm" len="sm"/>
            </a:ln>
          </p:spPr>
          <p:txBody>
            <a:bodyPr anchor="ctr"/>
            <a:lstStyle/>
            <a:p>
              <a:pPr>
                <a:buNone/>
              </a:pPr>
              <a:r>
                <a:rPr lang="en-US" b="1" dirty="0">
                  <a:solidFill>
                    <a:srgbClr val="FFFF99"/>
                  </a:solidFill>
                  <a:latin typeface="Arial" charset="0"/>
                </a:rPr>
                <a:t>Physical</a:t>
              </a:r>
            </a:p>
          </p:txBody>
        </p:sp>
        <p:sp>
          <p:nvSpPr>
            <p:cNvPr id="11278" name="Line 12"/>
            <p:cNvSpPr>
              <a:spLocks noChangeShapeType="1"/>
            </p:cNvSpPr>
            <p:nvPr/>
          </p:nvSpPr>
          <p:spPr bwMode="blackWhite">
            <a:xfrm>
              <a:off x="3656" y="2542"/>
              <a:ext cx="1891" cy="0"/>
            </a:xfrm>
            <a:prstGeom prst="line">
              <a:avLst/>
            </a:prstGeom>
            <a:noFill/>
            <a:ln w="12700" cap="sq">
              <a:solidFill>
                <a:schemeClr val="tx1"/>
              </a:solidFill>
              <a:round/>
              <a:headEnd type="none" w="sm" len="sm"/>
              <a:tailEnd type="none" w="sm" len="sm"/>
            </a:ln>
          </p:spPr>
          <p:txBody>
            <a:bodyPr anchor="ctr"/>
            <a:lstStyle/>
            <a:p>
              <a:endParaRPr lang="en-US" sz="1350"/>
            </a:p>
          </p:txBody>
        </p:sp>
        <p:sp>
          <p:nvSpPr>
            <p:cNvPr id="11279" name="Line 13"/>
            <p:cNvSpPr>
              <a:spLocks noChangeShapeType="1"/>
            </p:cNvSpPr>
            <p:nvPr/>
          </p:nvSpPr>
          <p:spPr bwMode="blackWhite">
            <a:xfrm>
              <a:off x="3656" y="3041"/>
              <a:ext cx="1891" cy="0"/>
            </a:xfrm>
            <a:prstGeom prst="line">
              <a:avLst/>
            </a:prstGeom>
            <a:noFill/>
            <a:ln w="12700" cap="sq">
              <a:solidFill>
                <a:srgbClr val="000000"/>
              </a:solidFill>
              <a:round/>
              <a:headEnd type="none" w="sm" len="sm"/>
              <a:tailEnd type="none" w="sm" len="sm"/>
            </a:ln>
          </p:spPr>
          <p:txBody>
            <a:bodyPr anchor="ctr"/>
            <a:lstStyle/>
            <a:p>
              <a:endParaRPr lang="en-US" sz="1350"/>
            </a:p>
          </p:txBody>
        </p:sp>
        <p:sp>
          <p:nvSpPr>
            <p:cNvPr id="11280" name="Line 14"/>
            <p:cNvSpPr>
              <a:spLocks noChangeShapeType="1"/>
            </p:cNvSpPr>
            <p:nvPr/>
          </p:nvSpPr>
          <p:spPr bwMode="blackWhite">
            <a:xfrm>
              <a:off x="3656" y="2542"/>
              <a:ext cx="0" cy="499"/>
            </a:xfrm>
            <a:prstGeom prst="line">
              <a:avLst/>
            </a:prstGeom>
            <a:noFill/>
            <a:ln w="12700" cap="sq">
              <a:solidFill>
                <a:srgbClr val="000000"/>
              </a:solidFill>
              <a:round/>
              <a:headEnd type="none" w="sm" len="sm"/>
              <a:tailEnd type="none" w="sm" len="sm"/>
            </a:ln>
          </p:spPr>
          <p:txBody>
            <a:bodyPr anchor="ctr"/>
            <a:lstStyle/>
            <a:p>
              <a:endParaRPr lang="en-US" sz="1350"/>
            </a:p>
          </p:txBody>
        </p:sp>
        <p:sp>
          <p:nvSpPr>
            <p:cNvPr id="11281" name="Line 15"/>
            <p:cNvSpPr>
              <a:spLocks noChangeShapeType="1"/>
            </p:cNvSpPr>
            <p:nvPr/>
          </p:nvSpPr>
          <p:spPr bwMode="blackWhite">
            <a:xfrm>
              <a:off x="5547" y="2542"/>
              <a:ext cx="0" cy="499"/>
            </a:xfrm>
            <a:prstGeom prst="line">
              <a:avLst/>
            </a:prstGeom>
            <a:noFill/>
            <a:ln w="12700" cap="sq">
              <a:solidFill>
                <a:srgbClr val="000000"/>
              </a:solidFill>
              <a:round/>
              <a:headEnd type="none" w="sm" len="sm"/>
              <a:tailEnd type="none" w="sm" len="sm"/>
            </a:ln>
          </p:spPr>
          <p:txBody>
            <a:bodyPr anchor="ctr"/>
            <a:lstStyle/>
            <a:p>
              <a:endParaRPr lang="en-US" sz="1350"/>
            </a:p>
          </p:txBody>
        </p:sp>
        <p:sp>
          <p:nvSpPr>
            <p:cNvPr id="11282" name="Rectangle 16"/>
            <p:cNvSpPr>
              <a:spLocks noChangeArrowheads="1"/>
            </p:cNvSpPr>
            <p:nvPr/>
          </p:nvSpPr>
          <p:spPr bwMode="blackWhite">
            <a:xfrm>
              <a:off x="3656" y="1584"/>
              <a:ext cx="1891" cy="499"/>
            </a:xfrm>
            <a:prstGeom prst="rect">
              <a:avLst/>
            </a:prstGeom>
            <a:solidFill>
              <a:srgbClr val="006600"/>
            </a:solidFill>
            <a:ln w="12700">
              <a:noFill/>
              <a:miter lim="800000"/>
              <a:headEnd type="none" w="sm" len="sm"/>
              <a:tailEnd type="none" w="sm" len="sm"/>
            </a:ln>
          </p:spPr>
          <p:txBody>
            <a:bodyPr anchor="ctr"/>
            <a:lstStyle/>
            <a:p>
              <a:pPr>
                <a:buNone/>
              </a:pPr>
              <a:r>
                <a:rPr lang="en-US" b="1" dirty="0">
                  <a:solidFill>
                    <a:srgbClr val="FFFF99"/>
                  </a:solidFill>
                  <a:latin typeface="Arial" charset="0"/>
                </a:rPr>
                <a:t>Transaction</a:t>
              </a:r>
            </a:p>
          </p:txBody>
        </p:sp>
        <p:sp>
          <p:nvSpPr>
            <p:cNvPr id="11283" name="Line 17"/>
            <p:cNvSpPr>
              <a:spLocks noChangeShapeType="1"/>
            </p:cNvSpPr>
            <p:nvPr/>
          </p:nvSpPr>
          <p:spPr bwMode="blackWhite">
            <a:xfrm>
              <a:off x="3656" y="1584"/>
              <a:ext cx="1891" cy="0"/>
            </a:xfrm>
            <a:prstGeom prst="line">
              <a:avLst/>
            </a:prstGeom>
            <a:noFill/>
            <a:ln w="12700" cap="sq">
              <a:solidFill>
                <a:srgbClr val="000000"/>
              </a:solidFill>
              <a:round/>
              <a:headEnd type="none" w="sm" len="sm"/>
              <a:tailEnd type="none" w="sm" len="sm"/>
            </a:ln>
          </p:spPr>
          <p:txBody>
            <a:bodyPr anchor="ctr"/>
            <a:lstStyle/>
            <a:p>
              <a:endParaRPr lang="en-US" sz="1350"/>
            </a:p>
          </p:txBody>
        </p:sp>
        <p:sp>
          <p:nvSpPr>
            <p:cNvPr id="11284" name="Line 18"/>
            <p:cNvSpPr>
              <a:spLocks noChangeShapeType="1"/>
            </p:cNvSpPr>
            <p:nvPr/>
          </p:nvSpPr>
          <p:spPr bwMode="blackWhite">
            <a:xfrm>
              <a:off x="3656" y="1584"/>
              <a:ext cx="0" cy="499"/>
            </a:xfrm>
            <a:prstGeom prst="line">
              <a:avLst/>
            </a:prstGeom>
            <a:noFill/>
            <a:ln w="12700" cap="sq">
              <a:solidFill>
                <a:srgbClr val="000000"/>
              </a:solidFill>
              <a:round/>
              <a:headEnd type="none" w="sm" len="sm"/>
              <a:tailEnd type="none" w="sm" len="sm"/>
            </a:ln>
          </p:spPr>
          <p:txBody>
            <a:bodyPr anchor="ctr"/>
            <a:lstStyle/>
            <a:p>
              <a:endParaRPr lang="en-US" sz="1350"/>
            </a:p>
          </p:txBody>
        </p:sp>
        <p:sp>
          <p:nvSpPr>
            <p:cNvPr id="11285" name="Line 19"/>
            <p:cNvSpPr>
              <a:spLocks noChangeShapeType="1"/>
            </p:cNvSpPr>
            <p:nvPr/>
          </p:nvSpPr>
          <p:spPr bwMode="blackWhite">
            <a:xfrm>
              <a:off x="5547" y="1584"/>
              <a:ext cx="0" cy="499"/>
            </a:xfrm>
            <a:prstGeom prst="line">
              <a:avLst/>
            </a:prstGeom>
            <a:noFill/>
            <a:ln w="12700" cap="sq">
              <a:solidFill>
                <a:srgbClr val="000000"/>
              </a:solidFill>
              <a:round/>
              <a:headEnd type="none" w="sm" len="sm"/>
              <a:tailEnd type="none" w="sm" len="sm"/>
            </a:ln>
          </p:spPr>
          <p:txBody>
            <a:bodyPr anchor="ctr"/>
            <a:lstStyle/>
            <a:p>
              <a:endParaRPr lang="en-US" sz="1350"/>
            </a:p>
          </p:txBody>
        </p:sp>
      </p:grpSp>
      <p:sp>
        <p:nvSpPr>
          <p:cNvPr id="11269" name="Rectangle 20"/>
          <p:cNvSpPr>
            <a:spLocks noChangeArrowheads="1"/>
          </p:cNvSpPr>
          <p:nvPr/>
        </p:nvSpPr>
        <p:spPr bwMode="blackWhite">
          <a:xfrm>
            <a:off x="5586412" y="978694"/>
            <a:ext cx="2128552" cy="477012"/>
          </a:xfrm>
          <a:prstGeom prst="rect">
            <a:avLst/>
          </a:prstGeom>
          <a:solidFill>
            <a:srgbClr val="110C79"/>
          </a:solidFill>
          <a:ln w="12700">
            <a:solidFill>
              <a:srgbClr val="000000"/>
            </a:solidFill>
            <a:miter lim="800000"/>
            <a:headEnd type="none" w="sm" len="sm"/>
            <a:tailEnd type="none" w="sm" len="sm"/>
          </a:ln>
        </p:spPr>
        <p:txBody>
          <a:bodyPr anchor="ctr"/>
          <a:lstStyle/>
          <a:p>
            <a:pPr>
              <a:buNone/>
            </a:pPr>
            <a:r>
              <a:rPr lang="en-US" b="1" dirty="0">
                <a:solidFill>
                  <a:srgbClr val="FFFF99"/>
                </a:solidFill>
                <a:latin typeface="Arial" charset="0"/>
              </a:rPr>
              <a:t>Software</a:t>
            </a:r>
          </a:p>
        </p:txBody>
      </p:sp>
      <p:sp>
        <p:nvSpPr>
          <p:cNvPr id="11270" name="AutoShape 21"/>
          <p:cNvSpPr>
            <a:spLocks/>
          </p:cNvSpPr>
          <p:nvPr/>
        </p:nvSpPr>
        <p:spPr bwMode="blackWhite">
          <a:xfrm>
            <a:off x="4982242" y="1736503"/>
            <a:ext cx="539877" cy="1099566"/>
          </a:xfrm>
          <a:prstGeom prst="leftBrace">
            <a:avLst>
              <a:gd name="adj1" fmla="val 29453"/>
              <a:gd name="adj2" fmla="val 51019"/>
            </a:avLst>
          </a:prstGeom>
          <a:ln>
            <a:headEnd type="none" w="sm" len="sm"/>
            <a:tailEnd type="none" w="sm" len="sm"/>
          </a:ln>
        </p:spPr>
        <p:style>
          <a:lnRef idx="3">
            <a:schemeClr val="dk1"/>
          </a:lnRef>
          <a:fillRef idx="0">
            <a:schemeClr val="dk1"/>
          </a:fillRef>
          <a:effectRef idx="2">
            <a:schemeClr val="dk1"/>
          </a:effectRef>
          <a:fontRef idx="minor">
            <a:schemeClr val="tx1"/>
          </a:fontRef>
        </p:style>
        <p:txBody>
          <a:bodyPr wrap="none" anchor="ctr"/>
          <a:lstStyle/>
          <a:p>
            <a:pPr eaLnBrk="1" hangingPunct="1"/>
            <a:endParaRPr lang="en-GB">
              <a:latin typeface="Times New Roman" pitchFamily="18" charset="0"/>
            </a:endParaRPr>
          </a:p>
        </p:txBody>
      </p:sp>
      <p:pic>
        <p:nvPicPr>
          <p:cNvPr id="22" name="Picture 7" descr="Summit_T3-16_Mockup_mirror_4x5x300-2.gif"/>
          <p:cNvPicPr>
            <a:picLocks noChangeAspect="1"/>
          </p:cNvPicPr>
          <p:nvPr/>
        </p:nvPicPr>
        <p:blipFill>
          <a:blip r:embed="rId4" cstate="print"/>
          <a:srcRect/>
          <a:stretch>
            <a:fillRect/>
          </a:stretch>
        </p:blipFill>
        <p:spPr bwMode="auto">
          <a:xfrm>
            <a:off x="1954388" y="812388"/>
            <a:ext cx="3038475" cy="1378744"/>
          </a:xfrm>
          <a:prstGeom prst="rect">
            <a:avLst/>
          </a:prstGeom>
          <a:noFill/>
          <a:ln w="9525">
            <a:noFill/>
            <a:miter lim="800000"/>
            <a:headEnd/>
            <a:tailEnd/>
          </a:ln>
        </p:spPr>
      </p:pic>
      <p:sp>
        <p:nvSpPr>
          <p:cNvPr id="23" name="AutoShape 21"/>
          <p:cNvSpPr>
            <a:spLocks/>
          </p:cNvSpPr>
          <p:nvPr/>
        </p:nvSpPr>
        <p:spPr bwMode="blackWhite">
          <a:xfrm>
            <a:off x="5123688" y="2550319"/>
            <a:ext cx="381000" cy="1014413"/>
          </a:xfrm>
          <a:prstGeom prst="leftBrace">
            <a:avLst>
              <a:gd name="adj1" fmla="val 29453"/>
              <a:gd name="adj2" fmla="val 50000"/>
            </a:avLst>
          </a:prstGeom>
          <a:ln>
            <a:headEnd type="none" w="sm" len="sm"/>
            <a:tailEnd type="none" w="sm" len="sm"/>
          </a:ln>
        </p:spPr>
        <p:style>
          <a:lnRef idx="3">
            <a:schemeClr val="accent2"/>
          </a:lnRef>
          <a:fillRef idx="0">
            <a:schemeClr val="accent2"/>
          </a:fillRef>
          <a:effectRef idx="2">
            <a:schemeClr val="accent2"/>
          </a:effectRef>
          <a:fontRef idx="minor">
            <a:schemeClr val="tx1"/>
          </a:fontRef>
        </p:style>
        <p:txBody>
          <a:bodyPr wrap="none" anchor="ctr"/>
          <a:lstStyle/>
          <a:p>
            <a:pPr eaLnBrk="1" hangingPunct="1"/>
            <a:endParaRPr lang="en-GB" dirty="0">
              <a:solidFill>
                <a:schemeClr val="accent6">
                  <a:lumMod val="60000"/>
                  <a:lumOff val="40000"/>
                </a:schemeClr>
              </a:solidFill>
              <a:latin typeface="Times New Roman" pitchFamily="18" charset="0"/>
            </a:endParaRPr>
          </a:p>
        </p:txBody>
      </p:sp>
      <p:sp>
        <p:nvSpPr>
          <p:cNvPr id="24" name="TextBox 23"/>
          <p:cNvSpPr txBox="1"/>
          <p:nvPr/>
        </p:nvSpPr>
        <p:spPr>
          <a:xfrm>
            <a:off x="1298163" y="2120836"/>
            <a:ext cx="2679195" cy="300082"/>
          </a:xfrm>
          <a:prstGeom prst="rect">
            <a:avLst/>
          </a:prstGeom>
          <a:noFill/>
        </p:spPr>
        <p:txBody>
          <a:bodyPr wrap="none" rtlCol="0">
            <a:spAutoFit/>
          </a:bodyPr>
          <a:lstStyle/>
          <a:p>
            <a:pPr>
              <a:buNone/>
            </a:pPr>
            <a:r>
              <a:rPr lang="en-US" sz="1350" dirty="0"/>
              <a:t>Logical Layer Test Tools Needed</a:t>
            </a:r>
          </a:p>
        </p:txBody>
      </p:sp>
      <p:sp>
        <p:nvSpPr>
          <p:cNvPr id="25" name="TextBox 24"/>
          <p:cNvSpPr txBox="1"/>
          <p:nvPr/>
        </p:nvSpPr>
        <p:spPr>
          <a:xfrm>
            <a:off x="1279589" y="2865787"/>
            <a:ext cx="2775375" cy="300082"/>
          </a:xfrm>
          <a:prstGeom prst="rect">
            <a:avLst/>
          </a:prstGeom>
          <a:noFill/>
        </p:spPr>
        <p:txBody>
          <a:bodyPr wrap="none" rtlCol="0">
            <a:spAutoFit/>
          </a:bodyPr>
          <a:lstStyle/>
          <a:p>
            <a:pPr>
              <a:buNone/>
            </a:pPr>
            <a:r>
              <a:rPr lang="en-US" sz="1350" dirty="0">
                <a:solidFill>
                  <a:schemeClr val="accent6">
                    <a:lumMod val="60000"/>
                    <a:lumOff val="40000"/>
                  </a:schemeClr>
                </a:solidFill>
              </a:rPr>
              <a:t>Physical Layer Test Tools Needed</a:t>
            </a:r>
          </a:p>
        </p:txBody>
      </p:sp>
      <p:sp>
        <p:nvSpPr>
          <p:cNvPr id="4" name="Footer Placeholder 3"/>
          <p:cNvSpPr>
            <a:spLocks noGrp="1"/>
          </p:cNvSpPr>
          <p:nvPr>
            <p:ph type="ftr" sz="quarter" idx="11"/>
          </p:nvPr>
        </p:nvSpPr>
        <p:spPr/>
        <p:txBody>
          <a:bodyPr/>
          <a:lstStyle/>
          <a:p>
            <a:r>
              <a:rPr lang="en-US"/>
              <a:t>Company Confidential</a:t>
            </a:r>
            <a:endParaRPr lang="en-US" dirty="0"/>
          </a:p>
        </p:txBody>
      </p:sp>
    </p:spTree>
    <p:extLst>
      <p:ext uri="{BB962C8B-B14F-4D97-AF65-F5344CB8AC3E}">
        <p14:creationId xmlns:p14="http://schemas.microsoft.com/office/powerpoint/2010/main" val="350446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GB" altLang="en-US"/>
              <a:t>When to use which tool</a:t>
            </a:r>
          </a:p>
        </p:txBody>
      </p:sp>
      <p:sp>
        <p:nvSpPr>
          <p:cNvPr id="201763" name="Rectangle 35"/>
          <p:cNvSpPr>
            <a:spLocks noChangeArrowheads="1"/>
          </p:cNvSpPr>
          <p:nvPr/>
        </p:nvSpPr>
        <p:spPr bwMode="auto">
          <a:xfrm>
            <a:off x="1714501" y="3414712"/>
            <a:ext cx="1154906" cy="757238"/>
          </a:xfrm>
          <a:prstGeom prst="rect">
            <a:avLst/>
          </a:prstGeom>
          <a:solidFill>
            <a:srgbClr val="FF9933"/>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altLang="en-US" sz="1050" b="1" dirty="0">
                <a:solidFill>
                  <a:srgbClr val="FFF66B"/>
                </a:solidFill>
                <a:latin typeface="Arial" panose="020B0604020202020204" pitchFamily="34" charset="0"/>
              </a:rPr>
              <a:t>Physical</a:t>
            </a:r>
          </a:p>
          <a:p>
            <a:pPr algn="ctr"/>
            <a:r>
              <a:rPr lang="en-GB" altLang="en-US" sz="1200" dirty="0">
                <a:solidFill>
                  <a:srgbClr val="FFF66B"/>
                </a:solidFill>
                <a:latin typeface="Arial" panose="020B0604020202020204" pitchFamily="34" charset="0"/>
              </a:rPr>
              <a:t>(</a:t>
            </a:r>
            <a:r>
              <a:rPr lang="en-GB" altLang="en-US" sz="1350" dirty="0">
                <a:solidFill>
                  <a:srgbClr val="FFF66B"/>
                </a:solidFill>
                <a:latin typeface="Arial" panose="020B0604020202020204" pitchFamily="34" charset="0"/>
              </a:rPr>
              <a:t>Amp or diff driver)</a:t>
            </a:r>
            <a:r>
              <a:rPr lang="en-GB" altLang="en-US" sz="1500" dirty="0">
                <a:solidFill>
                  <a:srgbClr val="FFF66B"/>
                </a:solidFill>
                <a:latin typeface="Arial" panose="020B0604020202020204" pitchFamily="34" charset="0"/>
              </a:rPr>
              <a:t> </a:t>
            </a:r>
            <a:r>
              <a:rPr lang="en-GB" altLang="en-US" sz="1050" b="1" dirty="0">
                <a:solidFill>
                  <a:srgbClr val="FFF66B"/>
                </a:solidFill>
                <a:latin typeface="Arial" panose="020B0604020202020204" pitchFamily="34" charset="0"/>
              </a:rPr>
              <a:t>Interface</a:t>
            </a:r>
          </a:p>
        </p:txBody>
      </p:sp>
      <p:sp>
        <p:nvSpPr>
          <p:cNvPr id="201764" name="Rectangle 36"/>
          <p:cNvSpPr>
            <a:spLocks noChangeArrowheads="1"/>
          </p:cNvSpPr>
          <p:nvPr/>
        </p:nvSpPr>
        <p:spPr bwMode="auto">
          <a:xfrm>
            <a:off x="2869407" y="1900237"/>
            <a:ext cx="3474244" cy="1814513"/>
          </a:xfrm>
          <a:prstGeom prst="rect">
            <a:avLst/>
          </a:prstGeom>
          <a:solidFill>
            <a:srgbClr val="22F91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350"/>
          </a:p>
        </p:txBody>
      </p:sp>
      <p:sp>
        <p:nvSpPr>
          <p:cNvPr id="201767" name="Rectangle 39"/>
          <p:cNvSpPr>
            <a:spLocks noChangeArrowheads="1"/>
          </p:cNvSpPr>
          <p:nvPr/>
        </p:nvSpPr>
        <p:spPr bwMode="auto">
          <a:xfrm>
            <a:off x="1714501" y="2657475"/>
            <a:ext cx="1154906" cy="757238"/>
          </a:xfrm>
          <a:prstGeom prst="rect">
            <a:avLst/>
          </a:prstGeom>
          <a:solidFill>
            <a:srgbClr val="9933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altLang="en-US" sz="1050" b="1" dirty="0">
                <a:solidFill>
                  <a:srgbClr val="FFF66B"/>
                </a:solidFill>
                <a:latin typeface="Arial" panose="020B0604020202020204" pitchFamily="34" charset="0"/>
              </a:rPr>
              <a:t>Encoding </a:t>
            </a:r>
            <a:r>
              <a:rPr lang="en-GB" altLang="en-US" sz="1350" dirty="0">
                <a:solidFill>
                  <a:srgbClr val="FFF66B"/>
                </a:solidFill>
                <a:latin typeface="Arial" panose="020B0604020202020204" pitchFamily="34" charset="0"/>
              </a:rPr>
              <a:t>(Takes AI and codes it to Protocol </a:t>
            </a:r>
            <a:endParaRPr lang="en-GB" altLang="en-US" sz="1050" b="1" dirty="0">
              <a:solidFill>
                <a:srgbClr val="FFF66B"/>
              </a:solidFill>
              <a:latin typeface="Arial" panose="020B0604020202020204" pitchFamily="34" charset="0"/>
            </a:endParaRPr>
          </a:p>
        </p:txBody>
      </p:sp>
      <p:sp>
        <p:nvSpPr>
          <p:cNvPr id="201771" name="Rectangle 43"/>
          <p:cNvSpPr>
            <a:spLocks noChangeArrowheads="1"/>
          </p:cNvSpPr>
          <p:nvPr/>
        </p:nvSpPr>
        <p:spPr bwMode="auto">
          <a:xfrm>
            <a:off x="1714501" y="1900237"/>
            <a:ext cx="1154906" cy="757238"/>
          </a:xfrm>
          <a:prstGeom prst="rect">
            <a:avLst/>
          </a:prstGeom>
          <a:solidFill>
            <a:srgbClr val="80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altLang="en-US" sz="1050" b="1">
                <a:solidFill>
                  <a:srgbClr val="FFF66B"/>
                </a:solidFill>
                <a:latin typeface="Arial" panose="020B0604020202020204" pitchFamily="34" charset="0"/>
              </a:rPr>
              <a:t>Application</a:t>
            </a:r>
          </a:p>
          <a:p>
            <a:pPr algn="ctr"/>
            <a:r>
              <a:rPr lang="en-GB" altLang="en-US" sz="675">
                <a:solidFill>
                  <a:srgbClr val="FFF66B"/>
                </a:solidFill>
                <a:latin typeface="Arial" panose="020B0604020202020204" pitchFamily="34" charset="0"/>
              </a:rPr>
              <a:t>(High level software command)</a:t>
            </a:r>
            <a:r>
              <a:rPr lang="en-GB" altLang="en-US" sz="1200">
                <a:solidFill>
                  <a:srgbClr val="FFF66B"/>
                </a:solidFill>
                <a:latin typeface="Arial" panose="020B0604020202020204" pitchFamily="34" charset="0"/>
              </a:rPr>
              <a:t> </a:t>
            </a:r>
          </a:p>
          <a:p>
            <a:pPr algn="ctr"/>
            <a:r>
              <a:rPr lang="en-GB" altLang="en-US" sz="1050" b="1">
                <a:solidFill>
                  <a:srgbClr val="FFF66B"/>
                </a:solidFill>
                <a:latin typeface="Arial" panose="020B0604020202020204" pitchFamily="34" charset="0"/>
              </a:rPr>
              <a:t>Interface</a:t>
            </a:r>
          </a:p>
        </p:txBody>
      </p:sp>
      <p:sp>
        <p:nvSpPr>
          <p:cNvPr id="201772" name="Rectangle 44"/>
          <p:cNvSpPr>
            <a:spLocks noChangeArrowheads="1"/>
          </p:cNvSpPr>
          <p:nvPr/>
        </p:nvSpPr>
        <p:spPr bwMode="auto">
          <a:xfrm>
            <a:off x="2869406" y="3414712"/>
            <a:ext cx="1153716" cy="757238"/>
          </a:xfrm>
          <a:prstGeom prst="rect">
            <a:avLst/>
          </a:prstGeom>
          <a:solidFill>
            <a:srgbClr val="3615F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350"/>
          </a:p>
        </p:txBody>
      </p:sp>
      <p:sp>
        <p:nvSpPr>
          <p:cNvPr id="201776" name="Rectangle 48"/>
          <p:cNvSpPr>
            <a:spLocks noChangeArrowheads="1"/>
          </p:cNvSpPr>
          <p:nvPr/>
        </p:nvSpPr>
        <p:spPr bwMode="auto">
          <a:xfrm>
            <a:off x="6331744" y="1900237"/>
            <a:ext cx="1154906" cy="757238"/>
          </a:xfrm>
          <a:prstGeom prst="rect">
            <a:avLst/>
          </a:prstGeom>
          <a:solidFill>
            <a:srgbClr val="22F91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350"/>
          </a:p>
        </p:txBody>
      </p:sp>
      <p:sp>
        <p:nvSpPr>
          <p:cNvPr id="201777" name="Rectangle 49"/>
          <p:cNvSpPr>
            <a:spLocks noChangeArrowheads="1"/>
          </p:cNvSpPr>
          <p:nvPr/>
        </p:nvSpPr>
        <p:spPr bwMode="auto">
          <a:xfrm>
            <a:off x="6331744" y="2657475"/>
            <a:ext cx="1154906" cy="757238"/>
          </a:xfrm>
          <a:prstGeom prst="rect">
            <a:avLst/>
          </a:prstGeom>
          <a:solidFill>
            <a:schemeClr val="accent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350"/>
          </a:p>
        </p:txBody>
      </p:sp>
      <p:sp>
        <p:nvSpPr>
          <p:cNvPr id="201778" name="Rectangle 50"/>
          <p:cNvSpPr>
            <a:spLocks noChangeArrowheads="1"/>
          </p:cNvSpPr>
          <p:nvPr/>
        </p:nvSpPr>
        <p:spPr bwMode="auto">
          <a:xfrm>
            <a:off x="6331744" y="3414712"/>
            <a:ext cx="1154906" cy="757238"/>
          </a:xfrm>
          <a:prstGeom prst="rect">
            <a:avLst/>
          </a:prstGeom>
          <a:solidFill>
            <a:srgbClr val="3615FD"/>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350"/>
          </a:p>
        </p:txBody>
      </p:sp>
      <p:sp>
        <p:nvSpPr>
          <p:cNvPr id="201780" name="Rectangle 52"/>
          <p:cNvSpPr>
            <a:spLocks noChangeArrowheads="1"/>
          </p:cNvSpPr>
          <p:nvPr/>
        </p:nvSpPr>
        <p:spPr bwMode="auto">
          <a:xfrm>
            <a:off x="1543050" y="4514850"/>
            <a:ext cx="285750" cy="114300"/>
          </a:xfrm>
          <a:prstGeom prst="rect">
            <a:avLst/>
          </a:prstGeom>
          <a:solidFill>
            <a:srgbClr val="3615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1781" name="Text Box 53"/>
          <p:cNvSpPr txBox="1">
            <a:spLocks noChangeArrowheads="1"/>
          </p:cNvSpPr>
          <p:nvPr/>
        </p:nvSpPr>
        <p:spPr bwMode="auto">
          <a:xfrm>
            <a:off x="1828800" y="4377929"/>
            <a:ext cx="14927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latin typeface="Arial" panose="020B0604020202020204" pitchFamily="34" charset="0"/>
              </a:rPr>
              <a:t>Oscilloscope</a:t>
            </a:r>
          </a:p>
        </p:txBody>
      </p:sp>
      <p:sp>
        <p:nvSpPr>
          <p:cNvPr id="201782" name="Rectangle 54"/>
          <p:cNvSpPr>
            <a:spLocks noChangeArrowheads="1"/>
          </p:cNvSpPr>
          <p:nvPr/>
        </p:nvSpPr>
        <p:spPr bwMode="auto">
          <a:xfrm>
            <a:off x="3531394" y="4514850"/>
            <a:ext cx="285750" cy="114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1783" name="Text Box 55"/>
          <p:cNvSpPr txBox="1">
            <a:spLocks noChangeArrowheads="1"/>
          </p:cNvSpPr>
          <p:nvPr/>
        </p:nvSpPr>
        <p:spPr bwMode="auto">
          <a:xfrm>
            <a:off x="3805238" y="4373166"/>
            <a:ext cx="16851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latin typeface="Arial" panose="020B0604020202020204" pitchFamily="34" charset="0"/>
              </a:rPr>
              <a:t>Logic Analyser</a:t>
            </a:r>
          </a:p>
        </p:txBody>
      </p:sp>
      <p:sp>
        <p:nvSpPr>
          <p:cNvPr id="201784" name="Rectangle 56"/>
          <p:cNvSpPr>
            <a:spLocks noChangeArrowheads="1"/>
          </p:cNvSpPr>
          <p:nvPr/>
        </p:nvSpPr>
        <p:spPr bwMode="auto">
          <a:xfrm>
            <a:off x="5784056" y="4519613"/>
            <a:ext cx="285750" cy="114300"/>
          </a:xfrm>
          <a:prstGeom prst="rect">
            <a:avLst/>
          </a:prstGeom>
          <a:solidFill>
            <a:srgbClr val="22F91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1785" name="Text Box 57"/>
          <p:cNvSpPr txBox="1">
            <a:spLocks noChangeArrowheads="1"/>
          </p:cNvSpPr>
          <p:nvPr/>
        </p:nvSpPr>
        <p:spPr bwMode="auto">
          <a:xfrm>
            <a:off x="6057900" y="4377929"/>
            <a:ext cx="19800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latin typeface="Arial" panose="020B0604020202020204" pitchFamily="34" charset="0"/>
              </a:rPr>
              <a:t>Protocol Analyser</a:t>
            </a:r>
          </a:p>
        </p:txBody>
      </p:sp>
      <p:sp>
        <p:nvSpPr>
          <p:cNvPr id="201790" name="Freeform 62"/>
          <p:cNvSpPr>
            <a:spLocks/>
          </p:cNvSpPr>
          <p:nvPr/>
        </p:nvSpPr>
        <p:spPr bwMode="auto">
          <a:xfrm>
            <a:off x="6343650" y="1943100"/>
            <a:ext cx="1143000" cy="2057400"/>
          </a:xfrm>
          <a:custGeom>
            <a:avLst/>
            <a:gdLst>
              <a:gd name="T0" fmla="*/ 960 w 960"/>
              <a:gd name="T1" fmla="*/ 1728 h 1728"/>
              <a:gd name="T2" fmla="*/ 960 w 960"/>
              <a:gd name="T3" fmla="*/ 0 h 1728"/>
              <a:gd name="T4" fmla="*/ 0 w 960"/>
              <a:gd name="T5" fmla="*/ 0 h 1728"/>
              <a:gd name="T6" fmla="*/ 0 w 960"/>
              <a:gd name="T7" fmla="*/ 520 h 1728"/>
              <a:gd name="T8" fmla="*/ 640 w 960"/>
              <a:gd name="T9" fmla="*/ 928 h 1728"/>
              <a:gd name="T10" fmla="*/ 960 w 960"/>
              <a:gd name="T11" fmla="*/ 1728 h 1728"/>
            </a:gdLst>
            <a:ahLst/>
            <a:cxnLst>
              <a:cxn ang="0">
                <a:pos x="T0" y="T1"/>
              </a:cxn>
              <a:cxn ang="0">
                <a:pos x="T2" y="T3"/>
              </a:cxn>
              <a:cxn ang="0">
                <a:pos x="T4" y="T5"/>
              </a:cxn>
              <a:cxn ang="0">
                <a:pos x="T6" y="T7"/>
              </a:cxn>
              <a:cxn ang="0">
                <a:pos x="T8" y="T9"/>
              </a:cxn>
              <a:cxn ang="0">
                <a:pos x="T10" y="T11"/>
              </a:cxn>
            </a:cxnLst>
            <a:rect l="0" t="0" r="r" b="b"/>
            <a:pathLst>
              <a:path w="960" h="1728">
                <a:moveTo>
                  <a:pt x="960" y="1728"/>
                </a:moveTo>
                <a:lnTo>
                  <a:pt x="960" y="0"/>
                </a:lnTo>
                <a:lnTo>
                  <a:pt x="0" y="0"/>
                </a:lnTo>
                <a:lnTo>
                  <a:pt x="0" y="520"/>
                </a:lnTo>
                <a:cubicBezTo>
                  <a:pt x="264" y="661"/>
                  <a:pt x="480" y="736"/>
                  <a:pt x="640" y="928"/>
                </a:cubicBezTo>
                <a:lnTo>
                  <a:pt x="960" y="1728"/>
                </a:lnTo>
                <a:close/>
              </a:path>
            </a:pathLst>
          </a:custGeom>
          <a:solidFill>
            <a:srgbClr val="22F91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01791" name="Freeform 63"/>
          <p:cNvSpPr>
            <a:spLocks/>
          </p:cNvSpPr>
          <p:nvPr/>
        </p:nvSpPr>
        <p:spPr bwMode="auto">
          <a:xfrm>
            <a:off x="2857500" y="3086100"/>
            <a:ext cx="4629150" cy="1085850"/>
          </a:xfrm>
          <a:custGeom>
            <a:avLst/>
            <a:gdLst>
              <a:gd name="T0" fmla="*/ 0 w 3888"/>
              <a:gd name="T1" fmla="*/ 912 h 912"/>
              <a:gd name="T2" fmla="*/ 0 w 3888"/>
              <a:gd name="T3" fmla="*/ 0 h 912"/>
              <a:gd name="T4" fmla="*/ 336 w 3888"/>
              <a:gd name="T5" fmla="*/ 0 h 912"/>
              <a:gd name="T6" fmla="*/ 528 w 3888"/>
              <a:gd name="T7" fmla="*/ 272 h 912"/>
              <a:gd name="T8" fmla="*/ 1008 w 3888"/>
              <a:gd name="T9" fmla="*/ 288 h 912"/>
              <a:gd name="T10" fmla="*/ 1008 w 3888"/>
              <a:gd name="T11" fmla="*/ 0 h 912"/>
              <a:gd name="T12" fmla="*/ 1248 w 3888"/>
              <a:gd name="T13" fmla="*/ 0 h 912"/>
              <a:gd name="T14" fmla="*/ 1448 w 3888"/>
              <a:gd name="T15" fmla="*/ 272 h 912"/>
              <a:gd name="T16" fmla="*/ 1584 w 3888"/>
              <a:gd name="T17" fmla="*/ 432 h 912"/>
              <a:gd name="T18" fmla="*/ 1968 w 3888"/>
              <a:gd name="T19" fmla="*/ 432 h 912"/>
              <a:gd name="T20" fmla="*/ 1968 w 3888"/>
              <a:gd name="T21" fmla="*/ 48 h 912"/>
              <a:gd name="T22" fmla="*/ 2304 w 3888"/>
              <a:gd name="T23" fmla="*/ 48 h 912"/>
              <a:gd name="T24" fmla="*/ 2592 w 3888"/>
              <a:gd name="T25" fmla="*/ 432 h 912"/>
              <a:gd name="T26" fmla="*/ 2928 w 3888"/>
              <a:gd name="T27" fmla="*/ 432 h 912"/>
              <a:gd name="T28" fmla="*/ 2920 w 3888"/>
              <a:gd name="T29" fmla="*/ 224 h 912"/>
              <a:gd name="T30" fmla="*/ 3888 w 3888"/>
              <a:gd name="T31" fmla="*/ 240 h 912"/>
              <a:gd name="T32" fmla="*/ 3888 w 3888"/>
              <a:gd name="T33" fmla="*/ 912 h 912"/>
              <a:gd name="T34" fmla="*/ 0 w 3888"/>
              <a:gd name="T35" fmla="*/ 912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88" h="912">
                <a:moveTo>
                  <a:pt x="0" y="912"/>
                </a:moveTo>
                <a:lnTo>
                  <a:pt x="0" y="0"/>
                </a:lnTo>
                <a:lnTo>
                  <a:pt x="336" y="0"/>
                </a:lnTo>
                <a:lnTo>
                  <a:pt x="528" y="272"/>
                </a:lnTo>
                <a:lnTo>
                  <a:pt x="1008" y="288"/>
                </a:lnTo>
                <a:lnTo>
                  <a:pt x="1008" y="0"/>
                </a:lnTo>
                <a:lnTo>
                  <a:pt x="1248" y="0"/>
                </a:lnTo>
                <a:lnTo>
                  <a:pt x="1448" y="272"/>
                </a:lnTo>
                <a:lnTo>
                  <a:pt x="1584" y="432"/>
                </a:lnTo>
                <a:lnTo>
                  <a:pt x="1968" y="432"/>
                </a:lnTo>
                <a:lnTo>
                  <a:pt x="1968" y="48"/>
                </a:lnTo>
                <a:lnTo>
                  <a:pt x="2304" y="48"/>
                </a:lnTo>
                <a:lnTo>
                  <a:pt x="2592" y="432"/>
                </a:lnTo>
                <a:lnTo>
                  <a:pt x="2928" y="432"/>
                </a:lnTo>
                <a:lnTo>
                  <a:pt x="2920" y="224"/>
                </a:lnTo>
                <a:lnTo>
                  <a:pt x="3888" y="240"/>
                </a:lnTo>
                <a:lnTo>
                  <a:pt x="3888" y="912"/>
                </a:lnTo>
                <a:lnTo>
                  <a:pt x="0" y="912"/>
                </a:lnTo>
                <a:close/>
              </a:path>
            </a:pathLst>
          </a:custGeom>
          <a:solidFill>
            <a:srgbClr val="0202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01789" name="Freeform 61"/>
          <p:cNvSpPr>
            <a:spLocks/>
          </p:cNvSpPr>
          <p:nvPr/>
        </p:nvSpPr>
        <p:spPr bwMode="auto">
          <a:xfrm>
            <a:off x="5972175" y="2505075"/>
            <a:ext cx="1514475" cy="1495425"/>
          </a:xfrm>
          <a:custGeom>
            <a:avLst/>
            <a:gdLst>
              <a:gd name="T0" fmla="*/ 232 w 1272"/>
              <a:gd name="T1" fmla="*/ 656 h 1256"/>
              <a:gd name="T2" fmla="*/ 0 w 1272"/>
              <a:gd name="T3" fmla="*/ 0 h 1256"/>
              <a:gd name="T4" fmla="*/ 384 w 1272"/>
              <a:gd name="T5" fmla="*/ 24 h 1256"/>
              <a:gd name="T6" fmla="*/ 936 w 1272"/>
              <a:gd name="T7" fmla="*/ 384 h 1256"/>
              <a:gd name="T8" fmla="*/ 1272 w 1272"/>
              <a:gd name="T9" fmla="*/ 1256 h 1256"/>
              <a:gd name="T10" fmla="*/ 768 w 1272"/>
              <a:gd name="T11" fmla="*/ 944 h 1256"/>
              <a:gd name="T12" fmla="*/ 232 w 1272"/>
              <a:gd name="T13" fmla="*/ 656 h 1256"/>
            </a:gdLst>
            <a:ahLst/>
            <a:cxnLst>
              <a:cxn ang="0">
                <a:pos x="T0" y="T1"/>
              </a:cxn>
              <a:cxn ang="0">
                <a:pos x="T2" y="T3"/>
              </a:cxn>
              <a:cxn ang="0">
                <a:pos x="T4" y="T5"/>
              </a:cxn>
              <a:cxn ang="0">
                <a:pos x="T6" y="T7"/>
              </a:cxn>
              <a:cxn ang="0">
                <a:pos x="T8" y="T9"/>
              </a:cxn>
              <a:cxn ang="0">
                <a:pos x="T10" y="T11"/>
              </a:cxn>
              <a:cxn ang="0">
                <a:pos x="T12" y="T13"/>
              </a:cxn>
            </a:cxnLst>
            <a:rect l="0" t="0" r="r" b="b"/>
            <a:pathLst>
              <a:path w="1272" h="1256">
                <a:moveTo>
                  <a:pt x="232" y="656"/>
                </a:moveTo>
                <a:lnTo>
                  <a:pt x="0" y="0"/>
                </a:lnTo>
                <a:lnTo>
                  <a:pt x="384" y="24"/>
                </a:lnTo>
                <a:lnTo>
                  <a:pt x="936" y="384"/>
                </a:lnTo>
                <a:lnTo>
                  <a:pt x="1272" y="1256"/>
                </a:lnTo>
                <a:lnTo>
                  <a:pt x="768" y="944"/>
                </a:lnTo>
                <a:lnTo>
                  <a:pt x="232" y="656"/>
                </a:lnTo>
                <a:close/>
              </a:path>
            </a:pathLst>
          </a:custGeom>
          <a:solidFill>
            <a:schemeClr val="bg1"/>
          </a:solidFill>
          <a:ln>
            <a:noFill/>
          </a:ln>
          <a:effectLst/>
          <a:extLst>
            <a:ext uri="{91240B29-F687-4F45-9708-019B960494DF}">
              <a14:hiddenLine xmlns:a14="http://schemas.microsoft.com/office/drawing/2010/main" w="19050"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01792" name="Line 64"/>
          <p:cNvSpPr>
            <a:spLocks noChangeShapeType="1"/>
          </p:cNvSpPr>
          <p:nvPr/>
        </p:nvSpPr>
        <p:spPr bwMode="auto">
          <a:xfrm>
            <a:off x="1714500" y="2628900"/>
            <a:ext cx="577215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01793" name="Line 65"/>
          <p:cNvSpPr>
            <a:spLocks noChangeShapeType="1"/>
          </p:cNvSpPr>
          <p:nvPr/>
        </p:nvSpPr>
        <p:spPr bwMode="auto">
          <a:xfrm>
            <a:off x="1714500" y="3429000"/>
            <a:ext cx="577215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01760" name="Rectangle 32"/>
          <p:cNvSpPr>
            <a:spLocks noChangeArrowheads="1"/>
          </p:cNvSpPr>
          <p:nvPr/>
        </p:nvSpPr>
        <p:spPr bwMode="auto">
          <a:xfrm>
            <a:off x="2869406" y="1143000"/>
            <a:ext cx="1153716" cy="30289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99CC">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pPr algn="ctr"/>
            <a:r>
              <a:rPr lang="en-GB" altLang="en-US" sz="1350">
                <a:latin typeface="Arial" panose="020B0604020202020204" pitchFamily="34" charset="0"/>
              </a:rPr>
              <a:t>Half Duplex Serial</a:t>
            </a:r>
          </a:p>
        </p:txBody>
      </p:sp>
      <p:sp>
        <p:nvSpPr>
          <p:cNvPr id="201761" name="Rectangle 33"/>
          <p:cNvSpPr>
            <a:spLocks noChangeArrowheads="1"/>
          </p:cNvSpPr>
          <p:nvPr/>
        </p:nvSpPr>
        <p:spPr bwMode="auto">
          <a:xfrm>
            <a:off x="4023123" y="1143000"/>
            <a:ext cx="1154906" cy="30289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pPr algn="ctr"/>
            <a:r>
              <a:rPr lang="en-GB" altLang="en-US" sz="1350">
                <a:latin typeface="Arial" panose="020B0604020202020204" pitchFamily="34" charset="0"/>
              </a:rPr>
              <a:t>Full Duplex Serial</a:t>
            </a:r>
          </a:p>
        </p:txBody>
      </p:sp>
      <p:sp>
        <p:nvSpPr>
          <p:cNvPr id="201762" name="Rectangle 34"/>
          <p:cNvSpPr>
            <a:spLocks noChangeArrowheads="1"/>
          </p:cNvSpPr>
          <p:nvPr/>
        </p:nvSpPr>
        <p:spPr bwMode="auto">
          <a:xfrm>
            <a:off x="5178029" y="1143000"/>
            <a:ext cx="1153715" cy="30289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pPr algn="ctr"/>
            <a:r>
              <a:rPr lang="en-GB" altLang="en-US" sz="1200">
                <a:latin typeface="Arial" panose="020B0604020202020204" pitchFamily="34" charset="0"/>
              </a:rPr>
              <a:t>Asynchronous</a:t>
            </a:r>
            <a:r>
              <a:rPr lang="en-GB" altLang="en-US" sz="1350">
                <a:latin typeface="Arial" panose="020B0604020202020204" pitchFamily="34" charset="0"/>
              </a:rPr>
              <a:t> Multi Lane Serial</a:t>
            </a:r>
          </a:p>
        </p:txBody>
      </p:sp>
      <p:sp>
        <p:nvSpPr>
          <p:cNvPr id="201775" name="Rectangle 47"/>
          <p:cNvSpPr>
            <a:spLocks noChangeArrowheads="1"/>
          </p:cNvSpPr>
          <p:nvPr/>
        </p:nvSpPr>
        <p:spPr bwMode="auto">
          <a:xfrm>
            <a:off x="6331744" y="1143000"/>
            <a:ext cx="1154906" cy="30289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pPr algn="ctr"/>
            <a:r>
              <a:rPr lang="en-GB" altLang="en-US" sz="1200">
                <a:latin typeface="Arial" panose="020B0604020202020204" pitchFamily="34" charset="0"/>
              </a:rPr>
              <a:t>Synchronous</a:t>
            </a:r>
            <a:r>
              <a:rPr lang="en-GB" altLang="en-US" sz="1350">
                <a:latin typeface="Arial" panose="020B0604020202020204" pitchFamily="34" charset="0"/>
              </a:rPr>
              <a:t> Parallel </a:t>
            </a:r>
          </a:p>
          <a:p>
            <a:pPr algn="ctr"/>
            <a:r>
              <a:rPr lang="en-GB" altLang="en-US" sz="1350">
                <a:latin typeface="Arial" panose="020B0604020202020204" pitchFamily="34" charset="0"/>
              </a:rPr>
              <a:t>(&gt;4bits wide)</a:t>
            </a:r>
          </a:p>
        </p:txBody>
      </p:sp>
      <p:sp>
        <p:nvSpPr>
          <p:cNvPr id="3" name="Footer Placeholder 2"/>
          <p:cNvSpPr>
            <a:spLocks noGrp="1"/>
          </p:cNvSpPr>
          <p:nvPr>
            <p:ph type="ftr" sz="quarter" idx="11"/>
          </p:nvPr>
        </p:nvSpPr>
        <p:spPr/>
        <p:txBody>
          <a:bodyPr/>
          <a:lstStyle/>
          <a:p>
            <a:r>
              <a:rPr lang="en-US"/>
              <a:t>Company Confidential</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altLang="en-US" dirty="0"/>
              <a:t>If I had to choose a tool…</a:t>
            </a:r>
          </a:p>
        </p:txBody>
      </p:sp>
      <p:grpSp>
        <p:nvGrpSpPr>
          <p:cNvPr id="19460" name="Group 12287"/>
          <p:cNvGrpSpPr>
            <a:grpSpLocks/>
          </p:cNvGrpSpPr>
          <p:nvPr/>
        </p:nvGrpSpPr>
        <p:grpSpPr bwMode="auto">
          <a:xfrm>
            <a:off x="3386138" y="1788319"/>
            <a:ext cx="1828800" cy="2413397"/>
            <a:chOff x="2991028" y="2383740"/>
            <a:chExt cx="2438442" cy="3219039"/>
          </a:xfrm>
        </p:grpSpPr>
        <p:sp>
          <p:nvSpPr>
            <p:cNvPr id="12299" name="Right Arrow 2"/>
            <p:cNvSpPr>
              <a:spLocks noChangeArrowheads="1"/>
            </p:cNvSpPr>
            <p:nvPr/>
          </p:nvSpPr>
          <p:spPr bwMode="auto">
            <a:xfrm>
              <a:off x="4419817" y="3231720"/>
              <a:ext cx="1002506" cy="307359"/>
            </a:xfrm>
            <a:prstGeom prst="rightArrow">
              <a:avLst>
                <a:gd name="adj1" fmla="val 50000"/>
                <a:gd name="adj2" fmla="val 50154"/>
              </a:avLst>
            </a:prstGeom>
            <a:solidFill>
              <a:srgbClr val="FFFF99"/>
            </a:solidFill>
            <a:ln w="9525" algn="ctr">
              <a:solidFill>
                <a:schemeClr val="tx1"/>
              </a:solidFill>
              <a:round/>
              <a:headEnd/>
              <a:tailEnd/>
            </a:ln>
            <a:scene3d>
              <a:camera prst="orthographicFront"/>
              <a:lightRig rig="threePt" dir="t"/>
            </a:scene3d>
            <a:sp3d>
              <a:bevelT w="165100" prst="coolSlant"/>
            </a:sp3d>
          </p:spPr>
          <p:txBody>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defRPr/>
              </a:pPr>
              <a:endParaRPr lang="en-US" sz="2250" dirty="0">
                <a:solidFill>
                  <a:srgbClr val="FFCC00"/>
                </a:solidFill>
              </a:endParaRPr>
            </a:p>
          </p:txBody>
        </p:sp>
        <p:sp>
          <p:nvSpPr>
            <p:cNvPr id="12300" name="Right Arrow 13"/>
            <p:cNvSpPr>
              <a:spLocks noChangeArrowheads="1"/>
            </p:cNvSpPr>
            <p:nvPr/>
          </p:nvSpPr>
          <p:spPr bwMode="auto">
            <a:xfrm>
              <a:off x="4412677" y="3921908"/>
              <a:ext cx="1003697" cy="308731"/>
            </a:xfrm>
            <a:prstGeom prst="rightArrow">
              <a:avLst>
                <a:gd name="adj1" fmla="val 50000"/>
                <a:gd name="adj2" fmla="val 49990"/>
              </a:avLst>
            </a:prstGeom>
            <a:solidFill>
              <a:srgbClr val="99FFCC"/>
            </a:solidFill>
            <a:ln w="9525" algn="ctr">
              <a:solidFill>
                <a:schemeClr val="tx1"/>
              </a:solidFill>
              <a:round/>
              <a:headEnd/>
              <a:tailEnd/>
            </a:ln>
            <a:scene3d>
              <a:camera prst="orthographicFront"/>
              <a:lightRig rig="threePt" dir="t"/>
            </a:scene3d>
            <a:sp3d>
              <a:bevelT w="165100" prst="coolSlant"/>
            </a:sp3d>
          </p:spPr>
          <p:txBody>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defRPr/>
              </a:pPr>
              <a:endParaRPr lang="en-US" sz="2250" dirty="0">
                <a:solidFill>
                  <a:srgbClr val="FFCC00"/>
                </a:solidFill>
              </a:endParaRPr>
            </a:p>
          </p:txBody>
        </p:sp>
        <p:sp>
          <p:nvSpPr>
            <p:cNvPr id="12301" name="Right Arrow 14"/>
            <p:cNvSpPr>
              <a:spLocks noChangeArrowheads="1"/>
            </p:cNvSpPr>
            <p:nvPr/>
          </p:nvSpPr>
          <p:spPr bwMode="auto">
            <a:xfrm>
              <a:off x="4425772" y="4787932"/>
              <a:ext cx="1003697" cy="308731"/>
            </a:xfrm>
            <a:prstGeom prst="rightArrow">
              <a:avLst>
                <a:gd name="adj1" fmla="val 50000"/>
                <a:gd name="adj2" fmla="val 49990"/>
              </a:avLst>
            </a:prstGeom>
            <a:solidFill>
              <a:srgbClr val="A7D3FF"/>
            </a:solidFill>
            <a:ln w="9525" algn="ctr">
              <a:solidFill>
                <a:schemeClr val="tx1"/>
              </a:solidFill>
              <a:round/>
              <a:headEnd/>
              <a:tailEnd/>
            </a:ln>
            <a:scene3d>
              <a:camera prst="orthographicFront"/>
              <a:lightRig rig="threePt" dir="t"/>
            </a:scene3d>
            <a:sp3d>
              <a:bevelT w="165100" prst="coolSlant"/>
            </a:sp3d>
          </p:spPr>
          <p:txBody>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defRPr/>
              </a:pPr>
              <a:endParaRPr lang="en-US" sz="2250" dirty="0">
                <a:solidFill>
                  <a:srgbClr val="FFCC00"/>
                </a:solidFill>
              </a:endParaRPr>
            </a:p>
          </p:txBody>
        </p:sp>
        <p:sp>
          <p:nvSpPr>
            <p:cNvPr id="12302" name="Right Arrow 15"/>
            <p:cNvSpPr>
              <a:spLocks noChangeArrowheads="1"/>
            </p:cNvSpPr>
            <p:nvPr/>
          </p:nvSpPr>
          <p:spPr bwMode="auto">
            <a:xfrm>
              <a:off x="4425773" y="5151346"/>
              <a:ext cx="1003697" cy="308731"/>
            </a:xfrm>
            <a:prstGeom prst="rightArrow">
              <a:avLst>
                <a:gd name="adj1" fmla="val 50000"/>
                <a:gd name="adj2" fmla="val 49990"/>
              </a:avLst>
            </a:prstGeom>
            <a:solidFill>
              <a:srgbClr val="A7D3FF"/>
            </a:solidFill>
            <a:ln w="9525" algn="ctr">
              <a:solidFill>
                <a:schemeClr val="tx1"/>
              </a:solidFill>
              <a:round/>
              <a:headEnd/>
              <a:tailEnd/>
            </a:ln>
            <a:scene3d>
              <a:camera prst="orthographicFront"/>
              <a:lightRig rig="threePt" dir="t"/>
            </a:scene3d>
            <a:sp3d>
              <a:bevelT w="165100" prst="coolSlant"/>
            </a:sp3d>
          </p:spPr>
          <p:txBody>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defRPr/>
              </a:pPr>
              <a:endParaRPr lang="en-US" sz="2250" dirty="0">
                <a:solidFill>
                  <a:srgbClr val="FFCC00"/>
                </a:solidFill>
              </a:endParaRPr>
            </a:p>
          </p:txBody>
        </p:sp>
        <p:sp>
          <p:nvSpPr>
            <p:cNvPr id="12303" name="Right Arrow 16"/>
            <p:cNvSpPr>
              <a:spLocks noChangeArrowheads="1"/>
            </p:cNvSpPr>
            <p:nvPr/>
          </p:nvSpPr>
          <p:spPr bwMode="auto">
            <a:xfrm>
              <a:off x="4412677" y="2534676"/>
              <a:ext cx="1003697" cy="308732"/>
            </a:xfrm>
            <a:prstGeom prst="rightArrow">
              <a:avLst>
                <a:gd name="adj1" fmla="val 50000"/>
                <a:gd name="adj2" fmla="val 49990"/>
              </a:avLst>
            </a:prstGeom>
            <a:solidFill>
              <a:srgbClr val="FFFFFF"/>
            </a:solidFill>
            <a:ln w="9525" algn="ctr">
              <a:solidFill>
                <a:schemeClr val="tx1"/>
              </a:solidFill>
              <a:round/>
              <a:headEnd/>
              <a:tailEnd/>
            </a:ln>
            <a:scene3d>
              <a:camera prst="orthographicFront"/>
              <a:lightRig rig="threePt" dir="t"/>
            </a:scene3d>
            <a:sp3d>
              <a:bevelT w="165100" prst="coolSlant"/>
            </a:sp3d>
          </p:spPr>
          <p:txBody>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defRPr/>
              </a:pPr>
              <a:endParaRPr lang="en-US" sz="2250" dirty="0">
                <a:solidFill>
                  <a:srgbClr val="FFCC00"/>
                </a:solidFill>
              </a:endParaRPr>
            </a:p>
          </p:txBody>
        </p:sp>
        <p:grpSp>
          <p:nvGrpSpPr>
            <p:cNvPr id="19511" name="Group 28"/>
            <p:cNvGrpSpPr>
              <a:grpSpLocks/>
            </p:cNvGrpSpPr>
            <p:nvPr/>
          </p:nvGrpSpPr>
          <p:grpSpPr bwMode="auto">
            <a:xfrm>
              <a:off x="2991028" y="2383740"/>
              <a:ext cx="1908572" cy="3219039"/>
              <a:chOff x="2143128" y="2021684"/>
              <a:chExt cx="1908572" cy="2793204"/>
            </a:xfrm>
          </p:grpSpPr>
          <p:sp>
            <p:nvSpPr>
              <p:cNvPr id="12292" name="Rounded Rectangle 7"/>
              <p:cNvSpPr>
                <a:spLocks noChangeArrowheads="1"/>
              </p:cNvSpPr>
              <p:nvPr/>
            </p:nvSpPr>
            <p:spPr bwMode="auto">
              <a:xfrm>
                <a:off x="2143128" y="3224216"/>
                <a:ext cx="1895475" cy="523875"/>
              </a:xfrm>
              <a:prstGeom prst="roundRect">
                <a:avLst>
                  <a:gd name="adj" fmla="val 16667"/>
                </a:avLst>
              </a:prstGeom>
              <a:solidFill>
                <a:srgbClr val="00B050"/>
              </a:solidFill>
              <a:ln w="9525" algn="ctr">
                <a:solidFill>
                  <a:schemeClr val="tx1"/>
                </a:solidFill>
                <a:round/>
                <a:headEnd/>
                <a:tailEnd/>
              </a:ln>
              <a:scene3d>
                <a:camera prst="orthographicFront"/>
                <a:lightRig rig="threePt" dir="t"/>
              </a:scene3d>
              <a:sp3d>
                <a:bevelT/>
              </a:sp3d>
            </p:spPr>
            <p:txBody>
              <a:bodyPr anchor="ct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defRPr/>
                </a:pPr>
                <a:r>
                  <a:rPr lang="en-US" sz="1350" dirty="0">
                    <a:solidFill>
                      <a:schemeClr val="tx1"/>
                    </a:solidFill>
                  </a:rPr>
                  <a:t>Data Link</a:t>
                </a:r>
              </a:p>
            </p:txBody>
          </p:sp>
          <p:sp>
            <p:nvSpPr>
              <p:cNvPr id="12293" name="Rounded Rectangle 8"/>
              <p:cNvSpPr>
                <a:spLocks noChangeArrowheads="1"/>
              </p:cNvSpPr>
              <p:nvPr/>
            </p:nvSpPr>
            <p:spPr bwMode="auto">
              <a:xfrm>
                <a:off x="2143128" y="2619378"/>
                <a:ext cx="1895475" cy="523875"/>
              </a:xfrm>
              <a:prstGeom prst="roundRect">
                <a:avLst>
                  <a:gd name="adj" fmla="val 16667"/>
                </a:avLst>
              </a:prstGeom>
              <a:solidFill>
                <a:srgbClr val="FFC000"/>
              </a:solidFill>
              <a:ln w="9525" algn="ctr">
                <a:solidFill>
                  <a:schemeClr val="tx1"/>
                </a:solidFill>
                <a:round/>
                <a:headEnd/>
                <a:tailEnd/>
              </a:ln>
              <a:scene3d>
                <a:camera prst="orthographicFront"/>
                <a:lightRig rig="threePt" dir="t"/>
              </a:scene3d>
              <a:sp3d>
                <a:bevelT/>
              </a:sp3d>
            </p:spPr>
            <p:txBody>
              <a:bodyPr anchor="ct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defRPr/>
                </a:pPr>
                <a:r>
                  <a:rPr lang="en-US" sz="1350" dirty="0">
                    <a:solidFill>
                      <a:schemeClr val="tx1"/>
                    </a:solidFill>
                  </a:rPr>
                  <a:t>Transaction</a:t>
                </a:r>
              </a:p>
            </p:txBody>
          </p:sp>
          <p:sp>
            <p:nvSpPr>
              <p:cNvPr id="12294" name="Rounded Rectangle 9"/>
              <p:cNvSpPr>
                <a:spLocks noChangeArrowheads="1"/>
              </p:cNvSpPr>
              <p:nvPr/>
            </p:nvSpPr>
            <p:spPr bwMode="auto">
              <a:xfrm>
                <a:off x="2156225" y="3810000"/>
                <a:ext cx="1895475" cy="1004888"/>
              </a:xfrm>
              <a:prstGeom prst="roundRect">
                <a:avLst>
                  <a:gd name="adj" fmla="val 16667"/>
                </a:avLst>
              </a:prstGeom>
              <a:solidFill>
                <a:srgbClr val="0070C0"/>
              </a:solidFill>
              <a:ln w="9525" algn="ctr">
                <a:solidFill>
                  <a:schemeClr val="tx1"/>
                </a:solidFill>
                <a:round/>
                <a:headEnd/>
                <a:tailEnd/>
              </a:ln>
              <a:scene3d>
                <a:camera prst="orthographicFront"/>
                <a:lightRig rig="threePt" dir="t"/>
              </a:scene3d>
              <a:sp3d>
                <a:bevelT/>
              </a:sp3d>
            </p:spPr>
            <p:txBody>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defRPr/>
                </a:pPr>
                <a:r>
                  <a:rPr lang="en-US" sz="1013" dirty="0">
                    <a:solidFill>
                      <a:schemeClr val="bg1"/>
                    </a:solidFill>
                  </a:rPr>
                  <a:t>Physical </a:t>
                </a:r>
              </a:p>
            </p:txBody>
          </p:sp>
          <p:sp>
            <p:nvSpPr>
              <p:cNvPr id="11" name="Rounded Rectangle 10"/>
              <p:cNvSpPr/>
              <p:nvPr/>
            </p:nvSpPr>
            <p:spPr bwMode="auto">
              <a:xfrm>
                <a:off x="2143128" y="2021684"/>
                <a:ext cx="1895475" cy="523875"/>
              </a:xfrm>
              <a:prstGeom prst="roundRect">
                <a:avLst/>
              </a:prstGeom>
              <a:solidFill>
                <a:schemeClr val="bg1">
                  <a:lumMod val="9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nchor="ctr"/>
              <a:lstStyle/>
              <a:p>
                <a:pPr algn="ctr" eaLnBrk="1" hangingPunct="1">
                  <a:defRPr/>
                </a:pPr>
                <a:r>
                  <a:rPr lang="en-US" sz="1350" dirty="0"/>
                  <a:t>Application</a:t>
                </a:r>
              </a:p>
            </p:txBody>
          </p:sp>
          <p:sp>
            <p:nvSpPr>
              <p:cNvPr id="12" name="Rounded Rectangle 11"/>
              <p:cNvSpPr/>
              <p:nvPr/>
            </p:nvSpPr>
            <p:spPr bwMode="auto">
              <a:xfrm>
                <a:off x="2305051" y="4142188"/>
                <a:ext cx="1565672" cy="264319"/>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14300" prst="artDeco"/>
              </a:sp3d>
            </p:spPr>
            <p:txBody>
              <a:bodyPr/>
              <a:lstStyle/>
              <a:p>
                <a:pPr algn="ctr" eaLnBrk="1" hangingPunct="1">
                  <a:defRPr/>
                </a:pPr>
                <a:r>
                  <a:rPr lang="en-US" sz="788" dirty="0"/>
                  <a:t>Logical Sub Block</a:t>
                </a:r>
              </a:p>
            </p:txBody>
          </p:sp>
          <p:sp>
            <p:nvSpPr>
              <p:cNvPr id="13" name="Rounded Rectangle 12"/>
              <p:cNvSpPr/>
              <p:nvPr/>
            </p:nvSpPr>
            <p:spPr bwMode="auto">
              <a:xfrm>
                <a:off x="2312197" y="4432701"/>
                <a:ext cx="1564481" cy="264319"/>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14300" prst="artDeco"/>
              </a:sp3d>
            </p:spPr>
            <p:txBody>
              <a:bodyPr/>
              <a:lstStyle/>
              <a:p>
                <a:pPr algn="ctr" eaLnBrk="1" hangingPunct="1">
                  <a:defRPr/>
                </a:pPr>
                <a:r>
                  <a:rPr lang="en-US" sz="788" dirty="0"/>
                  <a:t>Electrical Sub Block</a:t>
                </a:r>
              </a:p>
            </p:txBody>
          </p:sp>
          <p:sp>
            <p:nvSpPr>
              <p:cNvPr id="19530" name="Rounded Rectangle 13"/>
              <p:cNvSpPr>
                <a:spLocks noChangeArrowheads="1"/>
              </p:cNvSpPr>
              <p:nvPr/>
            </p:nvSpPr>
            <p:spPr bwMode="auto">
              <a:xfrm>
                <a:off x="2364582" y="3824290"/>
                <a:ext cx="1416844" cy="252413"/>
              </a:xfrm>
              <a:prstGeom prst="roundRect">
                <a:avLst>
                  <a:gd name="adj" fmla="val 16667"/>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2250">
                  <a:solidFill>
                    <a:srgbClr val="FFCC00"/>
                  </a:solidFill>
                </a:endParaRPr>
              </a:p>
            </p:txBody>
          </p:sp>
        </p:grpSp>
      </p:grpSp>
      <p:sp>
        <p:nvSpPr>
          <p:cNvPr id="19461" name="TextBox 3"/>
          <p:cNvSpPr txBox="1">
            <a:spLocks noChangeArrowheads="1"/>
          </p:cNvSpPr>
          <p:nvPr/>
        </p:nvSpPr>
        <p:spPr bwMode="auto">
          <a:xfrm>
            <a:off x="5214938" y="1739504"/>
            <a:ext cx="199285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900">
                <a:solidFill>
                  <a:schemeClr val="tx1"/>
                </a:solidFill>
              </a:rPr>
              <a:t>All inside the PCI Express Payload,</a:t>
            </a:r>
          </a:p>
          <a:p>
            <a:pPr>
              <a:lnSpc>
                <a:spcPct val="100000"/>
              </a:lnSpc>
              <a:spcBef>
                <a:spcPct val="0"/>
              </a:spcBef>
              <a:spcAft>
                <a:spcPct val="0"/>
              </a:spcAft>
              <a:buClrTx/>
              <a:buFontTx/>
              <a:buNone/>
            </a:pPr>
            <a:r>
              <a:rPr lang="en-US" altLang="en-US" sz="900">
                <a:solidFill>
                  <a:schemeClr val="tx1"/>
                </a:solidFill>
              </a:rPr>
              <a:t>could include: NVMe commands, </a:t>
            </a:r>
          </a:p>
          <a:p>
            <a:pPr>
              <a:lnSpc>
                <a:spcPct val="100000"/>
              </a:lnSpc>
              <a:spcBef>
                <a:spcPct val="0"/>
              </a:spcBef>
              <a:spcAft>
                <a:spcPct val="0"/>
              </a:spcAft>
              <a:buClrTx/>
              <a:buFontTx/>
              <a:buNone/>
            </a:pPr>
            <a:r>
              <a:rPr lang="en-US" altLang="en-US" sz="900">
                <a:solidFill>
                  <a:schemeClr val="tx1"/>
                </a:solidFill>
              </a:rPr>
              <a:t>Ethernet Frames etc.</a:t>
            </a:r>
          </a:p>
        </p:txBody>
      </p:sp>
      <p:sp>
        <p:nvSpPr>
          <p:cNvPr id="19462" name="TextBox 18"/>
          <p:cNvSpPr txBox="1">
            <a:spLocks noChangeArrowheads="1"/>
          </p:cNvSpPr>
          <p:nvPr/>
        </p:nvSpPr>
        <p:spPr bwMode="auto">
          <a:xfrm>
            <a:off x="5214938" y="2361010"/>
            <a:ext cx="1980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900">
                <a:solidFill>
                  <a:schemeClr val="tx1"/>
                </a:solidFill>
              </a:rPr>
              <a:t>TLP’s: Config Rd/Wr, Mem Rd/Wr, </a:t>
            </a:r>
          </a:p>
          <a:p>
            <a:pPr>
              <a:lnSpc>
                <a:spcPct val="100000"/>
              </a:lnSpc>
              <a:spcBef>
                <a:spcPct val="0"/>
              </a:spcBef>
              <a:spcAft>
                <a:spcPct val="0"/>
              </a:spcAft>
              <a:buClrTx/>
              <a:buFontTx/>
              <a:buNone/>
            </a:pPr>
            <a:r>
              <a:rPr lang="en-US" altLang="en-US" sz="900">
                <a:solidFill>
                  <a:schemeClr val="tx1"/>
                </a:solidFill>
              </a:rPr>
              <a:t>IO Rd/Wr, Messages</a:t>
            </a:r>
          </a:p>
        </p:txBody>
      </p:sp>
      <p:sp>
        <p:nvSpPr>
          <p:cNvPr id="19463" name="TextBox 19"/>
          <p:cNvSpPr txBox="1">
            <a:spLocks noChangeArrowheads="1"/>
          </p:cNvSpPr>
          <p:nvPr/>
        </p:nvSpPr>
        <p:spPr bwMode="auto">
          <a:xfrm>
            <a:off x="5214938" y="2883694"/>
            <a:ext cx="2121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fontAlgn="base">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900">
                <a:solidFill>
                  <a:schemeClr val="tx1"/>
                </a:solidFill>
              </a:rPr>
              <a:t>DLLP’s: InitFC, UpdateFC, ACK, NAK</a:t>
            </a:r>
          </a:p>
          <a:p>
            <a:pPr>
              <a:lnSpc>
                <a:spcPct val="100000"/>
              </a:lnSpc>
              <a:spcBef>
                <a:spcPct val="0"/>
              </a:spcBef>
              <a:spcAft>
                <a:spcPct val="0"/>
              </a:spcAft>
              <a:buClrTx/>
              <a:buFontTx/>
              <a:buNone/>
            </a:pPr>
            <a:r>
              <a:rPr lang="en-US" altLang="en-US" sz="900">
                <a:solidFill>
                  <a:schemeClr val="tx1"/>
                </a:solidFill>
              </a:rPr>
              <a:t>PM_Enter_L1 etc…..</a:t>
            </a:r>
          </a:p>
        </p:txBody>
      </p:sp>
      <p:sp>
        <p:nvSpPr>
          <p:cNvPr id="12307" name="TextBox 20"/>
          <p:cNvSpPr txBox="1">
            <a:spLocks noChangeArrowheads="1"/>
          </p:cNvSpPr>
          <p:nvPr/>
        </p:nvSpPr>
        <p:spPr bwMode="auto">
          <a:xfrm>
            <a:off x="5214938" y="3858816"/>
            <a:ext cx="2135521"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defRPr/>
            </a:pPr>
            <a:r>
              <a:rPr lang="en-US" sz="1013" dirty="0">
                <a:solidFill>
                  <a:schemeClr val="tx1"/>
                </a:solidFill>
              </a:rPr>
              <a:t>Eye Diagrams, analog waveforms</a:t>
            </a:r>
          </a:p>
        </p:txBody>
      </p:sp>
      <p:sp>
        <p:nvSpPr>
          <p:cNvPr id="12308" name="TextBox 21"/>
          <p:cNvSpPr txBox="1">
            <a:spLocks noChangeArrowheads="1"/>
          </p:cNvSpPr>
          <p:nvPr/>
        </p:nvSpPr>
        <p:spPr bwMode="auto">
          <a:xfrm>
            <a:off x="5219700" y="3567113"/>
            <a:ext cx="1947969"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nSpc>
                <a:spcPct val="100000"/>
              </a:lnSpc>
              <a:spcBef>
                <a:spcPct val="0"/>
              </a:spcBef>
              <a:spcAft>
                <a:spcPct val="0"/>
              </a:spcAft>
              <a:buClrTx/>
              <a:buFontTx/>
              <a:buNone/>
              <a:defRPr/>
            </a:pPr>
            <a:r>
              <a:rPr lang="en-US" sz="1013" dirty="0">
                <a:solidFill>
                  <a:schemeClr val="tx1"/>
                </a:solidFill>
              </a:rPr>
              <a:t>Ordered Sets: TS1, TS2 , Skip</a:t>
            </a:r>
          </a:p>
        </p:txBody>
      </p:sp>
      <p:grpSp>
        <p:nvGrpSpPr>
          <p:cNvPr id="19466" name="Group 29"/>
          <p:cNvGrpSpPr>
            <a:grpSpLocks/>
          </p:cNvGrpSpPr>
          <p:nvPr/>
        </p:nvGrpSpPr>
        <p:grpSpPr bwMode="auto">
          <a:xfrm>
            <a:off x="1306112" y="1083469"/>
            <a:ext cx="1998764" cy="3118247"/>
            <a:chOff x="157943" y="1244600"/>
            <a:chExt cx="1920239" cy="3718103"/>
          </a:xfrm>
        </p:grpSpPr>
        <p:sp>
          <p:nvSpPr>
            <p:cNvPr id="6" name="Freeform 5"/>
            <p:cNvSpPr/>
            <p:nvPr/>
          </p:nvSpPr>
          <p:spPr>
            <a:xfrm rot="5400000">
              <a:off x="1258997" y="1629342"/>
              <a:ext cx="1203927" cy="434443"/>
            </a:xfrm>
            <a:custGeom>
              <a:avLst/>
              <a:gdLst>
                <a:gd name="connsiteX0" fmla="*/ 0 w 715560"/>
                <a:gd name="connsiteY0" fmla="*/ 0 h 286224"/>
                <a:gd name="connsiteX1" fmla="*/ 572448 w 715560"/>
                <a:gd name="connsiteY1" fmla="*/ 0 h 286224"/>
                <a:gd name="connsiteX2" fmla="*/ 715560 w 715560"/>
                <a:gd name="connsiteY2" fmla="*/ 143112 h 286224"/>
                <a:gd name="connsiteX3" fmla="*/ 572448 w 715560"/>
                <a:gd name="connsiteY3" fmla="*/ 286224 h 286224"/>
                <a:gd name="connsiteX4" fmla="*/ 0 w 715560"/>
                <a:gd name="connsiteY4" fmla="*/ 286224 h 286224"/>
                <a:gd name="connsiteX5" fmla="*/ 143112 w 715560"/>
                <a:gd name="connsiteY5" fmla="*/ 143112 h 286224"/>
                <a:gd name="connsiteX6" fmla="*/ 0 w 715560"/>
                <a:gd name="connsiteY6" fmla="*/ 0 h 286224"/>
                <a:gd name="connsiteX0" fmla="*/ 0 w 715560"/>
                <a:gd name="connsiteY0" fmla="*/ 0 h 286224"/>
                <a:gd name="connsiteX1" fmla="*/ 572448 w 715560"/>
                <a:gd name="connsiteY1" fmla="*/ 0 h 286224"/>
                <a:gd name="connsiteX2" fmla="*/ 715560 w 715560"/>
                <a:gd name="connsiteY2" fmla="*/ 143112 h 286224"/>
                <a:gd name="connsiteX3" fmla="*/ 572448 w 715560"/>
                <a:gd name="connsiteY3" fmla="*/ 286224 h 286224"/>
                <a:gd name="connsiteX4" fmla="*/ 0 w 715560"/>
                <a:gd name="connsiteY4" fmla="*/ 286224 h 286224"/>
                <a:gd name="connsiteX5" fmla="*/ 14653 w 715560"/>
                <a:gd name="connsiteY5" fmla="*/ 132159 h 286224"/>
                <a:gd name="connsiteX6" fmla="*/ 0 w 715560"/>
                <a:gd name="connsiteY6" fmla="*/ 0 h 2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560" h="286224">
                  <a:moveTo>
                    <a:pt x="0" y="0"/>
                  </a:moveTo>
                  <a:lnTo>
                    <a:pt x="572448" y="0"/>
                  </a:lnTo>
                  <a:lnTo>
                    <a:pt x="715560" y="143112"/>
                  </a:lnTo>
                  <a:lnTo>
                    <a:pt x="572448" y="286224"/>
                  </a:lnTo>
                  <a:lnTo>
                    <a:pt x="0" y="286224"/>
                  </a:lnTo>
                  <a:lnTo>
                    <a:pt x="14653" y="132159"/>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2097" tIns="2381" rIns="107334" bIns="2381" spcCol="1270" anchor="ctr"/>
            <a:lstStyle/>
            <a:p>
              <a:pPr algn="ctr" defTabSz="166688">
                <a:lnSpc>
                  <a:spcPct val="90000"/>
                </a:lnSpc>
                <a:spcAft>
                  <a:spcPct val="35000"/>
                </a:spcAft>
                <a:defRPr/>
              </a:pPr>
              <a:r>
                <a:rPr lang="en-US" sz="1200" dirty="0"/>
                <a:t>Software </a:t>
              </a:r>
            </a:p>
            <a:p>
              <a:pPr algn="ctr" defTabSz="166688">
                <a:lnSpc>
                  <a:spcPct val="90000"/>
                </a:lnSpc>
                <a:spcAft>
                  <a:spcPct val="35000"/>
                </a:spcAft>
                <a:defRPr/>
              </a:pPr>
              <a:r>
                <a:rPr lang="en-US" sz="1200" dirty="0"/>
                <a:t>tools</a:t>
              </a:r>
            </a:p>
          </p:txBody>
        </p:sp>
        <p:sp>
          <p:nvSpPr>
            <p:cNvPr id="7" name="Freeform 6"/>
            <p:cNvSpPr/>
            <p:nvPr/>
          </p:nvSpPr>
          <p:spPr>
            <a:xfrm rot="5400000">
              <a:off x="1493755" y="2520412"/>
              <a:ext cx="734414" cy="360588"/>
            </a:xfrm>
            <a:custGeom>
              <a:avLst/>
              <a:gdLst>
                <a:gd name="connsiteX0" fmla="*/ 0 w 593915"/>
                <a:gd name="connsiteY0" fmla="*/ 0 h 237566"/>
                <a:gd name="connsiteX1" fmla="*/ 475132 w 593915"/>
                <a:gd name="connsiteY1" fmla="*/ 0 h 237566"/>
                <a:gd name="connsiteX2" fmla="*/ 593915 w 593915"/>
                <a:gd name="connsiteY2" fmla="*/ 118783 h 237566"/>
                <a:gd name="connsiteX3" fmla="*/ 475132 w 593915"/>
                <a:gd name="connsiteY3" fmla="*/ 237566 h 237566"/>
                <a:gd name="connsiteX4" fmla="*/ 0 w 593915"/>
                <a:gd name="connsiteY4" fmla="*/ 237566 h 237566"/>
                <a:gd name="connsiteX5" fmla="*/ 118783 w 593915"/>
                <a:gd name="connsiteY5" fmla="*/ 118783 h 237566"/>
                <a:gd name="connsiteX6" fmla="*/ 0 w 593915"/>
                <a:gd name="connsiteY6" fmla="*/ 0 h 2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915" h="237566">
                  <a:moveTo>
                    <a:pt x="0" y="0"/>
                  </a:moveTo>
                  <a:lnTo>
                    <a:pt x="475132" y="0"/>
                  </a:lnTo>
                  <a:lnTo>
                    <a:pt x="593915" y="118783"/>
                  </a:lnTo>
                  <a:lnTo>
                    <a:pt x="475132" y="237566"/>
                  </a:lnTo>
                  <a:lnTo>
                    <a:pt x="0" y="237566"/>
                  </a:lnTo>
                  <a:lnTo>
                    <a:pt x="118783" y="118783"/>
                  </a:lnTo>
                  <a:lnTo>
                    <a:pt x="0" y="0"/>
                  </a:lnTo>
                  <a:close/>
                </a:path>
              </a:pathLst>
            </a:custGeom>
            <a:solidFill>
              <a:srgbClr val="EAEAEA">
                <a:alpha val="89804"/>
              </a:srgbClr>
            </a:solidFill>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lIns="104327" tIns="7620" rIns="89087" bIns="7620" spcCol="1270" anchor="ctr"/>
            <a:lstStyle/>
            <a:p>
              <a:pPr algn="ctr" defTabSz="533400">
                <a:lnSpc>
                  <a:spcPct val="90000"/>
                </a:lnSpc>
                <a:spcAft>
                  <a:spcPct val="35000"/>
                </a:spcAft>
                <a:defRPr/>
              </a:pPr>
              <a:r>
                <a:rPr lang="en-US" sz="1500" dirty="0">
                  <a:solidFill>
                    <a:srgbClr val="33CC33"/>
                  </a:solidFill>
                  <a:sym typeface="Wingdings" panose="05000000000000000000" pitchFamily="2" charset="2"/>
                </a:rPr>
                <a:t></a:t>
              </a:r>
              <a:endParaRPr lang="en-US" sz="1500" dirty="0">
                <a:solidFill>
                  <a:srgbClr val="33CC33"/>
                </a:solidFill>
              </a:endParaRPr>
            </a:p>
          </p:txBody>
        </p:sp>
        <p:sp>
          <p:nvSpPr>
            <p:cNvPr id="8" name="Freeform 7"/>
            <p:cNvSpPr/>
            <p:nvPr/>
          </p:nvSpPr>
          <p:spPr>
            <a:xfrm rot="5400000">
              <a:off x="1493755" y="3152008"/>
              <a:ext cx="734414" cy="360588"/>
            </a:xfrm>
            <a:custGeom>
              <a:avLst/>
              <a:gdLst>
                <a:gd name="connsiteX0" fmla="*/ 0 w 593915"/>
                <a:gd name="connsiteY0" fmla="*/ 0 h 237566"/>
                <a:gd name="connsiteX1" fmla="*/ 475132 w 593915"/>
                <a:gd name="connsiteY1" fmla="*/ 0 h 237566"/>
                <a:gd name="connsiteX2" fmla="*/ 593915 w 593915"/>
                <a:gd name="connsiteY2" fmla="*/ 118783 h 237566"/>
                <a:gd name="connsiteX3" fmla="*/ 475132 w 593915"/>
                <a:gd name="connsiteY3" fmla="*/ 237566 h 237566"/>
                <a:gd name="connsiteX4" fmla="*/ 0 w 593915"/>
                <a:gd name="connsiteY4" fmla="*/ 237566 h 237566"/>
                <a:gd name="connsiteX5" fmla="*/ 118783 w 593915"/>
                <a:gd name="connsiteY5" fmla="*/ 118783 h 237566"/>
                <a:gd name="connsiteX6" fmla="*/ 0 w 593915"/>
                <a:gd name="connsiteY6" fmla="*/ 0 h 2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915" h="237566">
                  <a:moveTo>
                    <a:pt x="0" y="0"/>
                  </a:moveTo>
                  <a:lnTo>
                    <a:pt x="475132" y="0"/>
                  </a:lnTo>
                  <a:lnTo>
                    <a:pt x="593915" y="118783"/>
                  </a:lnTo>
                  <a:lnTo>
                    <a:pt x="475132" y="237566"/>
                  </a:lnTo>
                  <a:lnTo>
                    <a:pt x="0" y="237566"/>
                  </a:lnTo>
                  <a:lnTo>
                    <a:pt x="118783" y="118783"/>
                  </a:lnTo>
                  <a:lnTo>
                    <a:pt x="0" y="0"/>
                  </a:lnTo>
                  <a:close/>
                </a:path>
              </a:pathLst>
            </a:custGeom>
            <a:solidFill>
              <a:srgbClr val="FFFF99">
                <a:alpha val="89804"/>
              </a:srgbClr>
            </a:solidFill>
            <a:ln>
              <a:solidFill>
                <a:srgbClr val="FF0000">
                  <a:alpha val="90000"/>
                </a:srgbClr>
              </a:solid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lIns="104327" tIns="7620" rIns="89087" bIns="7620" spcCol="1270" anchor="ctr"/>
            <a:lstStyle/>
            <a:p>
              <a:pPr algn="ctr" defTabSz="533400">
                <a:lnSpc>
                  <a:spcPct val="90000"/>
                </a:lnSpc>
                <a:spcAft>
                  <a:spcPct val="35000"/>
                </a:spcAft>
                <a:defRPr/>
              </a:pPr>
              <a:r>
                <a:rPr lang="en-US" sz="1500" dirty="0">
                  <a:solidFill>
                    <a:srgbClr val="FF0000"/>
                  </a:solidFill>
                  <a:sym typeface="Wingdings" panose="05000000000000000000" pitchFamily="2" charset="2"/>
                </a:rPr>
                <a:t></a:t>
              </a:r>
              <a:endParaRPr lang="en-US" sz="1500" dirty="0">
                <a:solidFill>
                  <a:srgbClr val="FF0000"/>
                </a:solidFill>
              </a:endParaRPr>
            </a:p>
          </p:txBody>
        </p:sp>
        <p:sp>
          <p:nvSpPr>
            <p:cNvPr id="9" name="Freeform 8"/>
            <p:cNvSpPr/>
            <p:nvPr/>
          </p:nvSpPr>
          <p:spPr>
            <a:xfrm rot="5400000">
              <a:off x="1493755" y="3783604"/>
              <a:ext cx="734414" cy="360588"/>
            </a:xfrm>
            <a:custGeom>
              <a:avLst/>
              <a:gdLst>
                <a:gd name="connsiteX0" fmla="*/ 0 w 593915"/>
                <a:gd name="connsiteY0" fmla="*/ 0 h 237566"/>
                <a:gd name="connsiteX1" fmla="*/ 475132 w 593915"/>
                <a:gd name="connsiteY1" fmla="*/ 0 h 237566"/>
                <a:gd name="connsiteX2" fmla="*/ 593915 w 593915"/>
                <a:gd name="connsiteY2" fmla="*/ 118783 h 237566"/>
                <a:gd name="connsiteX3" fmla="*/ 475132 w 593915"/>
                <a:gd name="connsiteY3" fmla="*/ 237566 h 237566"/>
                <a:gd name="connsiteX4" fmla="*/ 0 w 593915"/>
                <a:gd name="connsiteY4" fmla="*/ 237566 h 237566"/>
                <a:gd name="connsiteX5" fmla="*/ 118783 w 593915"/>
                <a:gd name="connsiteY5" fmla="*/ 118783 h 237566"/>
                <a:gd name="connsiteX6" fmla="*/ 0 w 593915"/>
                <a:gd name="connsiteY6" fmla="*/ 0 h 2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915" h="237566">
                  <a:moveTo>
                    <a:pt x="0" y="0"/>
                  </a:moveTo>
                  <a:lnTo>
                    <a:pt x="475132" y="0"/>
                  </a:lnTo>
                  <a:lnTo>
                    <a:pt x="593915" y="118783"/>
                  </a:lnTo>
                  <a:lnTo>
                    <a:pt x="475132" y="237566"/>
                  </a:lnTo>
                  <a:lnTo>
                    <a:pt x="0" y="237566"/>
                  </a:lnTo>
                  <a:lnTo>
                    <a:pt x="118783" y="118783"/>
                  </a:lnTo>
                  <a:lnTo>
                    <a:pt x="0" y="0"/>
                  </a:lnTo>
                  <a:close/>
                </a:path>
              </a:pathLst>
            </a:custGeom>
            <a:solidFill>
              <a:srgbClr val="99FFCC">
                <a:alpha val="89804"/>
              </a:srgbClr>
            </a:solidFill>
            <a:ln>
              <a:solidFill>
                <a:srgbClr val="FF0000">
                  <a:alpha val="90000"/>
                </a:srgbClr>
              </a:solid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lIns="104327" tIns="7620" rIns="89087" bIns="7620" spcCol="1270" anchor="ctr"/>
            <a:lstStyle/>
            <a:p>
              <a:pPr algn="ctr" defTabSz="533400">
                <a:lnSpc>
                  <a:spcPct val="90000"/>
                </a:lnSpc>
                <a:spcAft>
                  <a:spcPct val="35000"/>
                </a:spcAft>
                <a:defRPr/>
              </a:pPr>
              <a:r>
                <a:rPr lang="en-US" sz="1500" dirty="0">
                  <a:solidFill>
                    <a:srgbClr val="FF0000"/>
                  </a:solidFill>
                  <a:sym typeface="Wingdings" panose="05000000000000000000" pitchFamily="2" charset="2"/>
                </a:rPr>
                <a:t></a:t>
              </a:r>
              <a:endParaRPr lang="en-US" sz="1500" dirty="0">
                <a:solidFill>
                  <a:srgbClr val="FF0000"/>
                </a:solidFill>
              </a:endParaRPr>
            </a:p>
          </p:txBody>
        </p:sp>
        <p:sp>
          <p:nvSpPr>
            <p:cNvPr id="10" name="Freeform 9"/>
            <p:cNvSpPr/>
            <p:nvPr/>
          </p:nvSpPr>
          <p:spPr>
            <a:xfrm rot="5400000">
              <a:off x="1493755" y="4415202"/>
              <a:ext cx="734414" cy="360588"/>
            </a:xfrm>
            <a:custGeom>
              <a:avLst/>
              <a:gdLst>
                <a:gd name="connsiteX0" fmla="*/ 0 w 593915"/>
                <a:gd name="connsiteY0" fmla="*/ 0 h 237566"/>
                <a:gd name="connsiteX1" fmla="*/ 475132 w 593915"/>
                <a:gd name="connsiteY1" fmla="*/ 0 h 237566"/>
                <a:gd name="connsiteX2" fmla="*/ 593915 w 593915"/>
                <a:gd name="connsiteY2" fmla="*/ 118783 h 237566"/>
                <a:gd name="connsiteX3" fmla="*/ 475132 w 593915"/>
                <a:gd name="connsiteY3" fmla="*/ 237566 h 237566"/>
                <a:gd name="connsiteX4" fmla="*/ 0 w 593915"/>
                <a:gd name="connsiteY4" fmla="*/ 237566 h 237566"/>
                <a:gd name="connsiteX5" fmla="*/ 118783 w 593915"/>
                <a:gd name="connsiteY5" fmla="*/ 118783 h 237566"/>
                <a:gd name="connsiteX6" fmla="*/ 0 w 593915"/>
                <a:gd name="connsiteY6" fmla="*/ 0 h 2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915" h="237566">
                  <a:moveTo>
                    <a:pt x="0" y="0"/>
                  </a:moveTo>
                  <a:lnTo>
                    <a:pt x="475132" y="0"/>
                  </a:lnTo>
                  <a:lnTo>
                    <a:pt x="593915" y="118783"/>
                  </a:lnTo>
                  <a:lnTo>
                    <a:pt x="475132" y="237566"/>
                  </a:lnTo>
                  <a:lnTo>
                    <a:pt x="0" y="237566"/>
                  </a:lnTo>
                  <a:lnTo>
                    <a:pt x="118783" y="118783"/>
                  </a:lnTo>
                  <a:lnTo>
                    <a:pt x="0" y="0"/>
                  </a:lnTo>
                  <a:close/>
                </a:path>
              </a:pathLst>
            </a:custGeom>
            <a:solidFill>
              <a:srgbClr val="A7D3FF">
                <a:alpha val="89804"/>
              </a:srgbClr>
            </a:solidFill>
            <a:ln>
              <a:solidFill>
                <a:srgbClr val="FF0000">
                  <a:alpha val="90000"/>
                </a:srgbClr>
              </a:solid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lIns="104327" tIns="7620" rIns="89087" bIns="7620" spcCol="1270" anchor="ctr"/>
            <a:lstStyle/>
            <a:p>
              <a:pPr algn="ctr" defTabSz="533400">
                <a:lnSpc>
                  <a:spcPct val="90000"/>
                </a:lnSpc>
                <a:spcAft>
                  <a:spcPct val="35000"/>
                </a:spcAft>
                <a:defRPr/>
              </a:pPr>
              <a:r>
                <a:rPr lang="en-US" sz="1500" dirty="0">
                  <a:solidFill>
                    <a:srgbClr val="FF0000"/>
                  </a:solidFill>
                  <a:sym typeface="Wingdings" panose="05000000000000000000" pitchFamily="2" charset="2"/>
                </a:rPr>
                <a:t></a:t>
              </a:r>
              <a:endParaRPr lang="en-US" sz="1500" dirty="0">
                <a:solidFill>
                  <a:srgbClr val="FF0000"/>
                </a:solidFill>
              </a:endParaRPr>
            </a:p>
          </p:txBody>
        </p:sp>
        <p:sp>
          <p:nvSpPr>
            <p:cNvPr id="14" name="Freeform 13"/>
            <p:cNvSpPr/>
            <p:nvPr/>
          </p:nvSpPr>
          <p:spPr>
            <a:xfrm rot="5400000">
              <a:off x="763732" y="1629343"/>
              <a:ext cx="1203924" cy="434443"/>
            </a:xfrm>
            <a:custGeom>
              <a:avLst/>
              <a:gdLst>
                <a:gd name="connsiteX0" fmla="*/ 0 w 715560"/>
                <a:gd name="connsiteY0" fmla="*/ 0 h 286224"/>
                <a:gd name="connsiteX1" fmla="*/ 572448 w 715560"/>
                <a:gd name="connsiteY1" fmla="*/ 0 h 286224"/>
                <a:gd name="connsiteX2" fmla="*/ 715560 w 715560"/>
                <a:gd name="connsiteY2" fmla="*/ 143112 h 286224"/>
                <a:gd name="connsiteX3" fmla="*/ 572448 w 715560"/>
                <a:gd name="connsiteY3" fmla="*/ 286224 h 286224"/>
                <a:gd name="connsiteX4" fmla="*/ 0 w 715560"/>
                <a:gd name="connsiteY4" fmla="*/ 286224 h 286224"/>
                <a:gd name="connsiteX5" fmla="*/ 143112 w 715560"/>
                <a:gd name="connsiteY5" fmla="*/ 143112 h 286224"/>
                <a:gd name="connsiteX6" fmla="*/ 0 w 715560"/>
                <a:gd name="connsiteY6" fmla="*/ 0 h 286224"/>
                <a:gd name="connsiteX0" fmla="*/ 0 w 715560"/>
                <a:gd name="connsiteY0" fmla="*/ 0 h 286224"/>
                <a:gd name="connsiteX1" fmla="*/ 572448 w 715560"/>
                <a:gd name="connsiteY1" fmla="*/ 0 h 286224"/>
                <a:gd name="connsiteX2" fmla="*/ 715560 w 715560"/>
                <a:gd name="connsiteY2" fmla="*/ 143112 h 286224"/>
                <a:gd name="connsiteX3" fmla="*/ 572448 w 715560"/>
                <a:gd name="connsiteY3" fmla="*/ 286224 h 286224"/>
                <a:gd name="connsiteX4" fmla="*/ 0 w 715560"/>
                <a:gd name="connsiteY4" fmla="*/ 286224 h 286224"/>
                <a:gd name="connsiteX5" fmla="*/ 49240 w 715560"/>
                <a:gd name="connsiteY5" fmla="*/ 148589 h 286224"/>
                <a:gd name="connsiteX6" fmla="*/ 0 w 715560"/>
                <a:gd name="connsiteY6" fmla="*/ 0 h 286224"/>
                <a:gd name="connsiteX0" fmla="*/ 0 w 715560"/>
                <a:gd name="connsiteY0" fmla="*/ 0 h 286224"/>
                <a:gd name="connsiteX1" fmla="*/ 572448 w 715560"/>
                <a:gd name="connsiteY1" fmla="*/ 0 h 286224"/>
                <a:gd name="connsiteX2" fmla="*/ 715560 w 715560"/>
                <a:gd name="connsiteY2" fmla="*/ 143112 h 286224"/>
                <a:gd name="connsiteX3" fmla="*/ 572448 w 715560"/>
                <a:gd name="connsiteY3" fmla="*/ 286224 h 286224"/>
                <a:gd name="connsiteX4" fmla="*/ 0 w 715560"/>
                <a:gd name="connsiteY4" fmla="*/ 286224 h 286224"/>
                <a:gd name="connsiteX5" fmla="*/ 19597 w 715560"/>
                <a:gd name="connsiteY5" fmla="*/ 154066 h 286224"/>
                <a:gd name="connsiteX6" fmla="*/ 0 w 715560"/>
                <a:gd name="connsiteY6" fmla="*/ 0 h 2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560" h="286224">
                  <a:moveTo>
                    <a:pt x="0" y="0"/>
                  </a:moveTo>
                  <a:lnTo>
                    <a:pt x="572448" y="0"/>
                  </a:lnTo>
                  <a:lnTo>
                    <a:pt x="715560" y="143112"/>
                  </a:lnTo>
                  <a:lnTo>
                    <a:pt x="572448" y="286224"/>
                  </a:lnTo>
                  <a:lnTo>
                    <a:pt x="0" y="286224"/>
                  </a:lnTo>
                  <a:lnTo>
                    <a:pt x="19597" y="154066"/>
                  </a:lnTo>
                  <a:lnTo>
                    <a:pt x="0" y="0"/>
                  </a:lnTo>
                  <a:close/>
                </a:path>
              </a:pathLst>
            </a:custGeom>
            <a:solidFill>
              <a:srgbClr val="00B050"/>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2097" tIns="2381" rIns="107334" bIns="2381" spcCol="1270" anchor="ctr"/>
            <a:lstStyle/>
            <a:p>
              <a:pPr algn="ctr" defTabSz="166688">
                <a:lnSpc>
                  <a:spcPct val="90000"/>
                </a:lnSpc>
                <a:spcAft>
                  <a:spcPct val="35000"/>
                </a:spcAft>
                <a:defRPr/>
              </a:pPr>
              <a:r>
                <a:rPr lang="en-US" sz="1200" dirty="0"/>
                <a:t>Protocol </a:t>
              </a:r>
            </a:p>
            <a:p>
              <a:pPr algn="ctr" defTabSz="166688">
                <a:lnSpc>
                  <a:spcPct val="90000"/>
                </a:lnSpc>
                <a:spcAft>
                  <a:spcPct val="35000"/>
                </a:spcAft>
                <a:defRPr/>
              </a:pPr>
              <a:r>
                <a:rPr lang="en-US" sz="1200" dirty="0"/>
                <a:t>analyzer</a:t>
              </a:r>
            </a:p>
          </p:txBody>
        </p:sp>
        <p:sp>
          <p:nvSpPr>
            <p:cNvPr id="15" name="Freeform 14"/>
            <p:cNvSpPr/>
            <p:nvPr/>
          </p:nvSpPr>
          <p:spPr>
            <a:xfrm rot="5400000">
              <a:off x="998491" y="2520412"/>
              <a:ext cx="734414" cy="360588"/>
            </a:xfrm>
            <a:custGeom>
              <a:avLst/>
              <a:gdLst>
                <a:gd name="connsiteX0" fmla="*/ 0 w 593915"/>
                <a:gd name="connsiteY0" fmla="*/ 0 h 237566"/>
                <a:gd name="connsiteX1" fmla="*/ 475132 w 593915"/>
                <a:gd name="connsiteY1" fmla="*/ 0 h 237566"/>
                <a:gd name="connsiteX2" fmla="*/ 593915 w 593915"/>
                <a:gd name="connsiteY2" fmla="*/ 118783 h 237566"/>
                <a:gd name="connsiteX3" fmla="*/ 475132 w 593915"/>
                <a:gd name="connsiteY3" fmla="*/ 237566 h 237566"/>
                <a:gd name="connsiteX4" fmla="*/ 0 w 593915"/>
                <a:gd name="connsiteY4" fmla="*/ 237566 h 237566"/>
                <a:gd name="connsiteX5" fmla="*/ 118783 w 593915"/>
                <a:gd name="connsiteY5" fmla="*/ 118783 h 237566"/>
                <a:gd name="connsiteX6" fmla="*/ 0 w 593915"/>
                <a:gd name="connsiteY6" fmla="*/ 0 h 2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915" h="237566">
                  <a:moveTo>
                    <a:pt x="0" y="0"/>
                  </a:moveTo>
                  <a:lnTo>
                    <a:pt x="475132" y="0"/>
                  </a:lnTo>
                  <a:lnTo>
                    <a:pt x="593915" y="118783"/>
                  </a:lnTo>
                  <a:lnTo>
                    <a:pt x="475132" y="237566"/>
                  </a:lnTo>
                  <a:lnTo>
                    <a:pt x="0" y="237566"/>
                  </a:lnTo>
                  <a:lnTo>
                    <a:pt x="118783" y="118783"/>
                  </a:lnTo>
                  <a:lnTo>
                    <a:pt x="0" y="0"/>
                  </a:lnTo>
                  <a:close/>
                </a:path>
              </a:pathLst>
            </a:custGeom>
            <a:solidFill>
              <a:srgbClr val="EAEAEA">
                <a:alpha val="89804"/>
              </a:srgbClr>
            </a:solidFill>
            <a:ln>
              <a:solidFill>
                <a:srgbClr val="33CC33">
                  <a:alpha val="90000"/>
                </a:srgbClr>
              </a:solid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lIns="104327" tIns="7620" rIns="89087" bIns="7620" spcCol="1270" anchor="ctr"/>
            <a:lstStyle/>
            <a:p>
              <a:pPr algn="ctr" defTabSz="533400">
                <a:lnSpc>
                  <a:spcPct val="90000"/>
                </a:lnSpc>
                <a:spcAft>
                  <a:spcPct val="35000"/>
                </a:spcAft>
                <a:defRPr/>
              </a:pPr>
              <a:r>
                <a:rPr lang="en-US" sz="2700" dirty="0">
                  <a:solidFill>
                    <a:srgbClr val="33CC33"/>
                  </a:solidFill>
                  <a:sym typeface="Wingdings" panose="05000000000000000000" pitchFamily="2" charset="2"/>
                </a:rPr>
                <a:t></a:t>
              </a:r>
              <a:endParaRPr lang="en-US" sz="2700" dirty="0">
                <a:solidFill>
                  <a:srgbClr val="33CC33"/>
                </a:solidFill>
              </a:endParaRPr>
            </a:p>
          </p:txBody>
        </p:sp>
        <p:sp>
          <p:nvSpPr>
            <p:cNvPr id="16" name="Freeform 15"/>
            <p:cNvSpPr/>
            <p:nvPr/>
          </p:nvSpPr>
          <p:spPr>
            <a:xfrm rot="5400000">
              <a:off x="998491" y="3152008"/>
              <a:ext cx="734414" cy="360588"/>
            </a:xfrm>
            <a:custGeom>
              <a:avLst/>
              <a:gdLst>
                <a:gd name="connsiteX0" fmla="*/ 0 w 593915"/>
                <a:gd name="connsiteY0" fmla="*/ 0 h 237566"/>
                <a:gd name="connsiteX1" fmla="*/ 475132 w 593915"/>
                <a:gd name="connsiteY1" fmla="*/ 0 h 237566"/>
                <a:gd name="connsiteX2" fmla="*/ 593915 w 593915"/>
                <a:gd name="connsiteY2" fmla="*/ 118783 h 237566"/>
                <a:gd name="connsiteX3" fmla="*/ 475132 w 593915"/>
                <a:gd name="connsiteY3" fmla="*/ 237566 h 237566"/>
                <a:gd name="connsiteX4" fmla="*/ 0 w 593915"/>
                <a:gd name="connsiteY4" fmla="*/ 237566 h 237566"/>
                <a:gd name="connsiteX5" fmla="*/ 118783 w 593915"/>
                <a:gd name="connsiteY5" fmla="*/ 118783 h 237566"/>
                <a:gd name="connsiteX6" fmla="*/ 0 w 593915"/>
                <a:gd name="connsiteY6" fmla="*/ 0 h 2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915" h="237566">
                  <a:moveTo>
                    <a:pt x="0" y="0"/>
                  </a:moveTo>
                  <a:lnTo>
                    <a:pt x="475132" y="0"/>
                  </a:lnTo>
                  <a:lnTo>
                    <a:pt x="593915" y="118783"/>
                  </a:lnTo>
                  <a:lnTo>
                    <a:pt x="475132" y="237566"/>
                  </a:lnTo>
                  <a:lnTo>
                    <a:pt x="0" y="237566"/>
                  </a:lnTo>
                  <a:lnTo>
                    <a:pt x="118783" y="118783"/>
                  </a:lnTo>
                  <a:lnTo>
                    <a:pt x="0" y="0"/>
                  </a:lnTo>
                  <a:close/>
                </a:path>
              </a:pathLst>
            </a:custGeom>
            <a:solidFill>
              <a:srgbClr val="FFFF99">
                <a:alpha val="89804"/>
              </a:srgbClr>
            </a:solidFill>
            <a:ln>
              <a:solidFill>
                <a:srgbClr val="33CC33">
                  <a:alpha val="90000"/>
                </a:srgbClr>
              </a:solid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lIns="104327" tIns="7620" rIns="89087" bIns="7620" spcCol="1270" anchor="ctr"/>
            <a:lstStyle/>
            <a:p>
              <a:pPr algn="ctr" defTabSz="533400">
                <a:lnSpc>
                  <a:spcPct val="90000"/>
                </a:lnSpc>
                <a:spcAft>
                  <a:spcPct val="35000"/>
                </a:spcAft>
                <a:defRPr/>
              </a:pPr>
              <a:r>
                <a:rPr lang="en-US" sz="2700" dirty="0">
                  <a:solidFill>
                    <a:srgbClr val="33CC33"/>
                  </a:solidFill>
                  <a:sym typeface="Wingdings" panose="05000000000000000000" pitchFamily="2" charset="2"/>
                </a:rPr>
                <a:t></a:t>
              </a:r>
              <a:endParaRPr lang="en-US" sz="2700" dirty="0">
                <a:solidFill>
                  <a:srgbClr val="33CC33"/>
                </a:solidFill>
              </a:endParaRPr>
            </a:p>
          </p:txBody>
        </p:sp>
        <p:sp>
          <p:nvSpPr>
            <p:cNvPr id="17" name="Freeform 16"/>
            <p:cNvSpPr/>
            <p:nvPr/>
          </p:nvSpPr>
          <p:spPr>
            <a:xfrm rot="5400000">
              <a:off x="998491" y="3783607"/>
              <a:ext cx="734414" cy="360588"/>
            </a:xfrm>
            <a:custGeom>
              <a:avLst/>
              <a:gdLst>
                <a:gd name="connsiteX0" fmla="*/ 0 w 593915"/>
                <a:gd name="connsiteY0" fmla="*/ 0 h 237566"/>
                <a:gd name="connsiteX1" fmla="*/ 475132 w 593915"/>
                <a:gd name="connsiteY1" fmla="*/ 0 h 237566"/>
                <a:gd name="connsiteX2" fmla="*/ 593915 w 593915"/>
                <a:gd name="connsiteY2" fmla="*/ 118783 h 237566"/>
                <a:gd name="connsiteX3" fmla="*/ 475132 w 593915"/>
                <a:gd name="connsiteY3" fmla="*/ 237566 h 237566"/>
                <a:gd name="connsiteX4" fmla="*/ 0 w 593915"/>
                <a:gd name="connsiteY4" fmla="*/ 237566 h 237566"/>
                <a:gd name="connsiteX5" fmla="*/ 118783 w 593915"/>
                <a:gd name="connsiteY5" fmla="*/ 118783 h 237566"/>
                <a:gd name="connsiteX6" fmla="*/ 0 w 593915"/>
                <a:gd name="connsiteY6" fmla="*/ 0 h 2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915" h="237566">
                  <a:moveTo>
                    <a:pt x="0" y="0"/>
                  </a:moveTo>
                  <a:lnTo>
                    <a:pt x="475132" y="0"/>
                  </a:lnTo>
                  <a:lnTo>
                    <a:pt x="593915" y="118783"/>
                  </a:lnTo>
                  <a:lnTo>
                    <a:pt x="475132" y="237566"/>
                  </a:lnTo>
                  <a:lnTo>
                    <a:pt x="0" y="237566"/>
                  </a:lnTo>
                  <a:lnTo>
                    <a:pt x="118783" y="118783"/>
                  </a:lnTo>
                  <a:lnTo>
                    <a:pt x="0" y="0"/>
                  </a:lnTo>
                  <a:close/>
                </a:path>
              </a:pathLst>
            </a:custGeom>
            <a:solidFill>
              <a:srgbClr val="99FFCC">
                <a:alpha val="89804"/>
              </a:srgbClr>
            </a:solidFill>
            <a:ln>
              <a:solidFill>
                <a:srgbClr val="33CC33">
                  <a:alpha val="90000"/>
                </a:srgbClr>
              </a:solid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lIns="104327" tIns="7620" rIns="89087" bIns="7620" spcCol="1270" anchor="ctr"/>
            <a:lstStyle/>
            <a:p>
              <a:pPr algn="ctr" defTabSz="533400">
                <a:lnSpc>
                  <a:spcPct val="90000"/>
                </a:lnSpc>
                <a:spcAft>
                  <a:spcPct val="35000"/>
                </a:spcAft>
                <a:defRPr/>
              </a:pPr>
              <a:r>
                <a:rPr lang="en-US" sz="2700" dirty="0">
                  <a:solidFill>
                    <a:srgbClr val="33CC33"/>
                  </a:solidFill>
                  <a:sym typeface="Wingdings" panose="05000000000000000000" pitchFamily="2" charset="2"/>
                </a:rPr>
                <a:t></a:t>
              </a:r>
              <a:endParaRPr lang="en-US" sz="2700" dirty="0">
                <a:solidFill>
                  <a:srgbClr val="33CC33"/>
                </a:solidFill>
              </a:endParaRPr>
            </a:p>
          </p:txBody>
        </p:sp>
        <p:sp>
          <p:nvSpPr>
            <p:cNvPr id="18" name="Freeform 17"/>
            <p:cNvSpPr/>
            <p:nvPr/>
          </p:nvSpPr>
          <p:spPr>
            <a:xfrm rot="5400000">
              <a:off x="998491" y="4415202"/>
              <a:ext cx="734414" cy="360588"/>
            </a:xfrm>
            <a:custGeom>
              <a:avLst/>
              <a:gdLst>
                <a:gd name="connsiteX0" fmla="*/ 0 w 593915"/>
                <a:gd name="connsiteY0" fmla="*/ 0 h 237566"/>
                <a:gd name="connsiteX1" fmla="*/ 475132 w 593915"/>
                <a:gd name="connsiteY1" fmla="*/ 0 h 237566"/>
                <a:gd name="connsiteX2" fmla="*/ 593915 w 593915"/>
                <a:gd name="connsiteY2" fmla="*/ 118783 h 237566"/>
                <a:gd name="connsiteX3" fmla="*/ 475132 w 593915"/>
                <a:gd name="connsiteY3" fmla="*/ 237566 h 237566"/>
                <a:gd name="connsiteX4" fmla="*/ 0 w 593915"/>
                <a:gd name="connsiteY4" fmla="*/ 237566 h 237566"/>
                <a:gd name="connsiteX5" fmla="*/ 118783 w 593915"/>
                <a:gd name="connsiteY5" fmla="*/ 118783 h 237566"/>
                <a:gd name="connsiteX6" fmla="*/ 0 w 593915"/>
                <a:gd name="connsiteY6" fmla="*/ 0 h 2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915" h="237566">
                  <a:moveTo>
                    <a:pt x="0" y="0"/>
                  </a:moveTo>
                  <a:lnTo>
                    <a:pt x="475132" y="0"/>
                  </a:lnTo>
                  <a:lnTo>
                    <a:pt x="593915" y="118783"/>
                  </a:lnTo>
                  <a:lnTo>
                    <a:pt x="475132" y="237566"/>
                  </a:lnTo>
                  <a:lnTo>
                    <a:pt x="0" y="237566"/>
                  </a:lnTo>
                  <a:lnTo>
                    <a:pt x="118783" y="118783"/>
                  </a:lnTo>
                  <a:lnTo>
                    <a:pt x="0" y="0"/>
                  </a:lnTo>
                  <a:close/>
                </a:path>
              </a:pathLst>
            </a:custGeom>
            <a:solidFill>
              <a:srgbClr val="A7D3FF">
                <a:alpha val="89804"/>
              </a:srgbClr>
            </a:solidFill>
            <a:ln>
              <a:solidFill>
                <a:srgbClr val="33CC33">
                  <a:alpha val="90000"/>
                </a:srgbClr>
              </a:solid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lIns="104327" tIns="7620" rIns="89087" bIns="7620" spcCol="1270" anchor="ctr"/>
            <a:lstStyle/>
            <a:p>
              <a:pPr algn="ctr" defTabSz="533400">
                <a:lnSpc>
                  <a:spcPct val="90000"/>
                </a:lnSpc>
                <a:spcAft>
                  <a:spcPct val="35000"/>
                </a:spcAft>
                <a:defRPr/>
              </a:pPr>
              <a:r>
                <a:rPr lang="en-US" sz="2700" dirty="0">
                  <a:solidFill>
                    <a:srgbClr val="33CC33"/>
                  </a:solidFill>
                  <a:sym typeface="Wingdings" panose="05000000000000000000" pitchFamily="2" charset="2"/>
                </a:rPr>
                <a:t></a:t>
              </a:r>
              <a:endParaRPr lang="en-US" sz="2700" dirty="0">
                <a:solidFill>
                  <a:srgbClr val="33CC33"/>
                </a:solidFill>
              </a:endParaRPr>
            </a:p>
          </p:txBody>
        </p:sp>
        <p:sp>
          <p:nvSpPr>
            <p:cNvPr id="19" name="Freeform 18"/>
            <p:cNvSpPr/>
            <p:nvPr/>
          </p:nvSpPr>
          <p:spPr>
            <a:xfrm rot="5400000">
              <a:off x="268467" y="1629343"/>
              <a:ext cx="1203924" cy="434443"/>
            </a:xfrm>
            <a:custGeom>
              <a:avLst/>
              <a:gdLst>
                <a:gd name="connsiteX0" fmla="*/ 0 w 715560"/>
                <a:gd name="connsiteY0" fmla="*/ 0 h 286224"/>
                <a:gd name="connsiteX1" fmla="*/ 572448 w 715560"/>
                <a:gd name="connsiteY1" fmla="*/ 0 h 286224"/>
                <a:gd name="connsiteX2" fmla="*/ 715560 w 715560"/>
                <a:gd name="connsiteY2" fmla="*/ 143112 h 286224"/>
                <a:gd name="connsiteX3" fmla="*/ 572448 w 715560"/>
                <a:gd name="connsiteY3" fmla="*/ 286224 h 286224"/>
                <a:gd name="connsiteX4" fmla="*/ 0 w 715560"/>
                <a:gd name="connsiteY4" fmla="*/ 286224 h 286224"/>
                <a:gd name="connsiteX5" fmla="*/ 143112 w 715560"/>
                <a:gd name="connsiteY5" fmla="*/ 143112 h 286224"/>
                <a:gd name="connsiteX6" fmla="*/ 0 w 715560"/>
                <a:gd name="connsiteY6" fmla="*/ 0 h 286224"/>
                <a:gd name="connsiteX0" fmla="*/ 0 w 715560"/>
                <a:gd name="connsiteY0" fmla="*/ 0 h 286224"/>
                <a:gd name="connsiteX1" fmla="*/ 572448 w 715560"/>
                <a:gd name="connsiteY1" fmla="*/ 0 h 286224"/>
                <a:gd name="connsiteX2" fmla="*/ 715560 w 715560"/>
                <a:gd name="connsiteY2" fmla="*/ 143112 h 286224"/>
                <a:gd name="connsiteX3" fmla="*/ 572448 w 715560"/>
                <a:gd name="connsiteY3" fmla="*/ 286224 h 286224"/>
                <a:gd name="connsiteX4" fmla="*/ 0 w 715560"/>
                <a:gd name="connsiteY4" fmla="*/ 286224 h 286224"/>
                <a:gd name="connsiteX5" fmla="*/ 14655 w 715560"/>
                <a:gd name="connsiteY5" fmla="*/ 148589 h 286224"/>
                <a:gd name="connsiteX6" fmla="*/ 0 w 715560"/>
                <a:gd name="connsiteY6" fmla="*/ 0 h 2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560" h="286224">
                  <a:moveTo>
                    <a:pt x="0" y="0"/>
                  </a:moveTo>
                  <a:lnTo>
                    <a:pt x="572448" y="0"/>
                  </a:lnTo>
                  <a:lnTo>
                    <a:pt x="715560" y="143112"/>
                  </a:lnTo>
                  <a:lnTo>
                    <a:pt x="572448" y="286224"/>
                  </a:lnTo>
                  <a:lnTo>
                    <a:pt x="0" y="286224"/>
                  </a:lnTo>
                  <a:lnTo>
                    <a:pt x="14655" y="148589"/>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2097" tIns="2381" rIns="107334" bIns="2381" spcCol="1270" anchor="ctr"/>
            <a:lstStyle/>
            <a:p>
              <a:pPr algn="ctr" defTabSz="166688">
                <a:lnSpc>
                  <a:spcPct val="90000"/>
                </a:lnSpc>
                <a:spcAft>
                  <a:spcPct val="35000"/>
                </a:spcAft>
                <a:defRPr/>
              </a:pPr>
              <a:r>
                <a:rPr lang="en-US" sz="1200" dirty="0"/>
                <a:t>PHY</a:t>
              </a:r>
            </a:p>
            <a:p>
              <a:pPr algn="ctr" defTabSz="166688">
                <a:lnSpc>
                  <a:spcPct val="90000"/>
                </a:lnSpc>
                <a:spcAft>
                  <a:spcPct val="35000"/>
                </a:spcAft>
                <a:defRPr/>
              </a:pPr>
              <a:r>
                <a:rPr lang="en-US" sz="1200" dirty="0"/>
                <a:t> Tools</a:t>
              </a:r>
            </a:p>
          </p:txBody>
        </p:sp>
        <p:sp>
          <p:nvSpPr>
            <p:cNvPr id="20" name="Freeform 19"/>
            <p:cNvSpPr/>
            <p:nvPr/>
          </p:nvSpPr>
          <p:spPr>
            <a:xfrm rot="5400000">
              <a:off x="503225" y="2520412"/>
              <a:ext cx="734414" cy="360588"/>
            </a:xfrm>
            <a:custGeom>
              <a:avLst/>
              <a:gdLst>
                <a:gd name="connsiteX0" fmla="*/ 0 w 593915"/>
                <a:gd name="connsiteY0" fmla="*/ 0 h 237566"/>
                <a:gd name="connsiteX1" fmla="*/ 475132 w 593915"/>
                <a:gd name="connsiteY1" fmla="*/ 0 h 237566"/>
                <a:gd name="connsiteX2" fmla="*/ 593915 w 593915"/>
                <a:gd name="connsiteY2" fmla="*/ 118783 h 237566"/>
                <a:gd name="connsiteX3" fmla="*/ 475132 w 593915"/>
                <a:gd name="connsiteY3" fmla="*/ 237566 h 237566"/>
                <a:gd name="connsiteX4" fmla="*/ 0 w 593915"/>
                <a:gd name="connsiteY4" fmla="*/ 237566 h 237566"/>
                <a:gd name="connsiteX5" fmla="*/ 118783 w 593915"/>
                <a:gd name="connsiteY5" fmla="*/ 118783 h 237566"/>
                <a:gd name="connsiteX6" fmla="*/ 0 w 593915"/>
                <a:gd name="connsiteY6" fmla="*/ 0 h 2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915" h="237566">
                  <a:moveTo>
                    <a:pt x="0" y="0"/>
                  </a:moveTo>
                  <a:lnTo>
                    <a:pt x="475132" y="0"/>
                  </a:lnTo>
                  <a:lnTo>
                    <a:pt x="593915" y="118783"/>
                  </a:lnTo>
                  <a:lnTo>
                    <a:pt x="475132" y="237566"/>
                  </a:lnTo>
                  <a:lnTo>
                    <a:pt x="0" y="237566"/>
                  </a:lnTo>
                  <a:lnTo>
                    <a:pt x="118783" y="118783"/>
                  </a:lnTo>
                  <a:lnTo>
                    <a:pt x="0" y="0"/>
                  </a:lnTo>
                  <a:close/>
                </a:path>
              </a:pathLst>
            </a:custGeom>
            <a:solidFill>
              <a:srgbClr val="EAEAEA">
                <a:alpha val="89804"/>
              </a:srgbClr>
            </a:solidFill>
            <a:ln>
              <a:solidFill>
                <a:srgbClr val="FF0000">
                  <a:alpha val="90000"/>
                </a:srgbClr>
              </a:solid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lIns="104327" tIns="7620" rIns="89087" bIns="7620" spcCol="1270" anchor="ctr"/>
            <a:lstStyle/>
            <a:p>
              <a:pPr algn="ctr" defTabSz="533400">
                <a:lnSpc>
                  <a:spcPct val="90000"/>
                </a:lnSpc>
                <a:spcAft>
                  <a:spcPct val="35000"/>
                </a:spcAft>
                <a:defRPr/>
              </a:pPr>
              <a:r>
                <a:rPr lang="en-US" sz="1500" dirty="0">
                  <a:solidFill>
                    <a:srgbClr val="FF0000"/>
                  </a:solidFill>
                  <a:sym typeface="Wingdings" panose="05000000000000000000" pitchFamily="2" charset="2"/>
                </a:rPr>
                <a:t></a:t>
              </a:r>
              <a:endParaRPr lang="en-US" sz="1500" dirty="0">
                <a:solidFill>
                  <a:srgbClr val="FF0000"/>
                </a:solidFill>
              </a:endParaRPr>
            </a:p>
          </p:txBody>
        </p:sp>
        <p:sp>
          <p:nvSpPr>
            <p:cNvPr id="21" name="Freeform 20"/>
            <p:cNvSpPr/>
            <p:nvPr/>
          </p:nvSpPr>
          <p:spPr>
            <a:xfrm rot="5400000">
              <a:off x="503225" y="3152008"/>
              <a:ext cx="734414" cy="360588"/>
            </a:xfrm>
            <a:custGeom>
              <a:avLst/>
              <a:gdLst>
                <a:gd name="connsiteX0" fmla="*/ 0 w 593915"/>
                <a:gd name="connsiteY0" fmla="*/ 0 h 237566"/>
                <a:gd name="connsiteX1" fmla="*/ 475132 w 593915"/>
                <a:gd name="connsiteY1" fmla="*/ 0 h 237566"/>
                <a:gd name="connsiteX2" fmla="*/ 593915 w 593915"/>
                <a:gd name="connsiteY2" fmla="*/ 118783 h 237566"/>
                <a:gd name="connsiteX3" fmla="*/ 475132 w 593915"/>
                <a:gd name="connsiteY3" fmla="*/ 237566 h 237566"/>
                <a:gd name="connsiteX4" fmla="*/ 0 w 593915"/>
                <a:gd name="connsiteY4" fmla="*/ 237566 h 237566"/>
                <a:gd name="connsiteX5" fmla="*/ 118783 w 593915"/>
                <a:gd name="connsiteY5" fmla="*/ 118783 h 237566"/>
                <a:gd name="connsiteX6" fmla="*/ 0 w 593915"/>
                <a:gd name="connsiteY6" fmla="*/ 0 h 2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915" h="237566">
                  <a:moveTo>
                    <a:pt x="0" y="0"/>
                  </a:moveTo>
                  <a:lnTo>
                    <a:pt x="475132" y="0"/>
                  </a:lnTo>
                  <a:lnTo>
                    <a:pt x="593915" y="118783"/>
                  </a:lnTo>
                  <a:lnTo>
                    <a:pt x="475132" y="237566"/>
                  </a:lnTo>
                  <a:lnTo>
                    <a:pt x="0" y="237566"/>
                  </a:lnTo>
                  <a:lnTo>
                    <a:pt x="118783" y="118783"/>
                  </a:lnTo>
                  <a:lnTo>
                    <a:pt x="0" y="0"/>
                  </a:lnTo>
                  <a:close/>
                </a:path>
              </a:pathLst>
            </a:custGeom>
            <a:solidFill>
              <a:srgbClr val="FFFF99">
                <a:alpha val="89804"/>
              </a:srgbClr>
            </a:solidFill>
            <a:ln>
              <a:solidFill>
                <a:srgbClr val="FF0000">
                  <a:alpha val="90000"/>
                </a:srgbClr>
              </a:solid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lIns="104327" tIns="7620" rIns="89087" bIns="7620" spcCol="1270" anchor="ctr"/>
            <a:lstStyle/>
            <a:p>
              <a:pPr algn="ctr" defTabSz="533400">
                <a:lnSpc>
                  <a:spcPct val="90000"/>
                </a:lnSpc>
                <a:spcAft>
                  <a:spcPct val="35000"/>
                </a:spcAft>
                <a:defRPr/>
              </a:pPr>
              <a:r>
                <a:rPr lang="en-US" sz="1500" dirty="0">
                  <a:solidFill>
                    <a:srgbClr val="FF0000"/>
                  </a:solidFill>
                  <a:sym typeface="Wingdings" panose="05000000000000000000" pitchFamily="2" charset="2"/>
                </a:rPr>
                <a:t></a:t>
              </a:r>
              <a:endParaRPr lang="en-US" sz="1500" dirty="0">
                <a:solidFill>
                  <a:srgbClr val="FF0000"/>
                </a:solidFill>
              </a:endParaRPr>
            </a:p>
          </p:txBody>
        </p:sp>
        <p:sp>
          <p:nvSpPr>
            <p:cNvPr id="22" name="Freeform 21"/>
            <p:cNvSpPr/>
            <p:nvPr/>
          </p:nvSpPr>
          <p:spPr>
            <a:xfrm rot="5400000">
              <a:off x="503225" y="3783605"/>
              <a:ext cx="734414" cy="360588"/>
            </a:xfrm>
            <a:custGeom>
              <a:avLst/>
              <a:gdLst>
                <a:gd name="connsiteX0" fmla="*/ 0 w 593915"/>
                <a:gd name="connsiteY0" fmla="*/ 0 h 237566"/>
                <a:gd name="connsiteX1" fmla="*/ 475132 w 593915"/>
                <a:gd name="connsiteY1" fmla="*/ 0 h 237566"/>
                <a:gd name="connsiteX2" fmla="*/ 593915 w 593915"/>
                <a:gd name="connsiteY2" fmla="*/ 118783 h 237566"/>
                <a:gd name="connsiteX3" fmla="*/ 475132 w 593915"/>
                <a:gd name="connsiteY3" fmla="*/ 237566 h 237566"/>
                <a:gd name="connsiteX4" fmla="*/ 0 w 593915"/>
                <a:gd name="connsiteY4" fmla="*/ 237566 h 237566"/>
                <a:gd name="connsiteX5" fmla="*/ 118783 w 593915"/>
                <a:gd name="connsiteY5" fmla="*/ 118783 h 237566"/>
                <a:gd name="connsiteX6" fmla="*/ 0 w 593915"/>
                <a:gd name="connsiteY6" fmla="*/ 0 h 2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915" h="237566">
                  <a:moveTo>
                    <a:pt x="0" y="0"/>
                  </a:moveTo>
                  <a:lnTo>
                    <a:pt x="475132" y="0"/>
                  </a:lnTo>
                  <a:lnTo>
                    <a:pt x="593915" y="118783"/>
                  </a:lnTo>
                  <a:lnTo>
                    <a:pt x="475132" y="237566"/>
                  </a:lnTo>
                  <a:lnTo>
                    <a:pt x="0" y="237566"/>
                  </a:lnTo>
                  <a:lnTo>
                    <a:pt x="118783" y="118783"/>
                  </a:lnTo>
                  <a:lnTo>
                    <a:pt x="0" y="0"/>
                  </a:lnTo>
                  <a:close/>
                </a:path>
              </a:pathLst>
            </a:custGeom>
            <a:solidFill>
              <a:srgbClr val="99FFCC">
                <a:alpha val="89804"/>
              </a:srgbClr>
            </a:solidFill>
            <a:ln>
              <a:solidFill>
                <a:srgbClr val="FF0000">
                  <a:alpha val="90000"/>
                </a:srgbClr>
              </a:solid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lIns="104327" tIns="7620" rIns="89087" bIns="7620" spcCol="1270" anchor="ctr"/>
            <a:lstStyle/>
            <a:p>
              <a:pPr algn="ctr" defTabSz="533400">
                <a:lnSpc>
                  <a:spcPct val="90000"/>
                </a:lnSpc>
                <a:spcAft>
                  <a:spcPct val="35000"/>
                </a:spcAft>
                <a:defRPr/>
              </a:pPr>
              <a:r>
                <a:rPr lang="en-US" sz="1500" dirty="0">
                  <a:solidFill>
                    <a:srgbClr val="FF0000"/>
                  </a:solidFill>
                  <a:sym typeface="Wingdings" panose="05000000000000000000" pitchFamily="2" charset="2"/>
                </a:rPr>
                <a:t></a:t>
              </a:r>
              <a:endParaRPr lang="en-US" sz="1500" dirty="0">
                <a:solidFill>
                  <a:srgbClr val="FF0000"/>
                </a:solidFill>
              </a:endParaRPr>
            </a:p>
          </p:txBody>
        </p:sp>
        <p:sp>
          <p:nvSpPr>
            <p:cNvPr id="23" name="Freeform 22"/>
            <p:cNvSpPr/>
            <p:nvPr/>
          </p:nvSpPr>
          <p:spPr>
            <a:xfrm rot="5400000">
              <a:off x="503225" y="4415202"/>
              <a:ext cx="734414" cy="360588"/>
            </a:xfrm>
            <a:custGeom>
              <a:avLst/>
              <a:gdLst>
                <a:gd name="connsiteX0" fmla="*/ 0 w 593915"/>
                <a:gd name="connsiteY0" fmla="*/ 0 h 237566"/>
                <a:gd name="connsiteX1" fmla="*/ 475132 w 593915"/>
                <a:gd name="connsiteY1" fmla="*/ 0 h 237566"/>
                <a:gd name="connsiteX2" fmla="*/ 593915 w 593915"/>
                <a:gd name="connsiteY2" fmla="*/ 118783 h 237566"/>
                <a:gd name="connsiteX3" fmla="*/ 475132 w 593915"/>
                <a:gd name="connsiteY3" fmla="*/ 237566 h 237566"/>
                <a:gd name="connsiteX4" fmla="*/ 0 w 593915"/>
                <a:gd name="connsiteY4" fmla="*/ 237566 h 237566"/>
                <a:gd name="connsiteX5" fmla="*/ 118783 w 593915"/>
                <a:gd name="connsiteY5" fmla="*/ 118783 h 237566"/>
                <a:gd name="connsiteX6" fmla="*/ 0 w 593915"/>
                <a:gd name="connsiteY6" fmla="*/ 0 h 2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915" h="237566">
                  <a:moveTo>
                    <a:pt x="0" y="0"/>
                  </a:moveTo>
                  <a:lnTo>
                    <a:pt x="475132" y="0"/>
                  </a:lnTo>
                  <a:lnTo>
                    <a:pt x="593915" y="118783"/>
                  </a:lnTo>
                  <a:lnTo>
                    <a:pt x="475132" y="237566"/>
                  </a:lnTo>
                  <a:lnTo>
                    <a:pt x="0" y="237566"/>
                  </a:lnTo>
                  <a:lnTo>
                    <a:pt x="118783" y="118783"/>
                  </a:lnTo>
                  <a:lnTo>
                    <a:pt x="0" y="0"/>
                  </a:lnTo>
                  <a:close/>
                </a:path>
              </a:pathLst>
            </a:custGeom>
            <a:solidFill>
              <a:srgbClr val="A7D3FF">
                <a:alpha val="89804"/>
              </a:srgbClr>
            </a:solidFill>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lIns="104327" tIns="7620" rIns="89087" bIns="7620" spcCol="1270" anchor="ctr"/>
            <a:lstStyle/>
            <a:p>
              <a:pPr algn="ctr" defTabSz="533400">
                <a:lnSpc>
                  <a:spcPct val="90000"/>
                </a:lnSpc>
                <a:spcAft>
                  <a:spcPct val="35000"/>
                </a:spcAft>
                <a:defRPr/>
              </a:pPr>
              <a:r>
                <a:rPr lang="en-US" sz="1500" dirty="0">
                  <a:solidFill>
                    <a:srgbClr val="EC7600"/>
                  </a:solidFill>
                </a:rPr>
                <a:t>?</a:t>
              </a:r>
            </a:p>
          </p:txBody>
        </p:sp>
        <p:sp>
          <p:nvSpPr>
            <p:cNvPr id="24" name="Freeform 23"/>
            <p:cNvSpPr/>
            <p:nvPr/>
          </p:nvSpPr>
          <p:spPr>
            <a:xfrm rot="5400000">
              <a:off x="-226799" y="1629342"/>
              <a:ext cx="1203927" cy="434443"/>
            </a:xfrm>
            <a:custGeom>
              <a:avLst/>
              <a:gdLst>
                <a:gd name="connsiteX0" fmla="*/ 0 w 715560"/>
                <a:gd name="connsiteY0" fmla="*/ 0 h 286224"/>
                <a:gd name="connsiteX1" fmla="*/ 572448 w 715560"/>
                <a:gd name="connsiteY1" fmla="*/ 0 h 286224"/>
                <a:gd name="connsiteX2" fmla="*/ 715560 w 715560"/>
                <a:gd name="connsiteY2" fmla="*/ 143112 h 286224"/>
                <a:gd name="connsiteX3" fmla="*/ 572448 w 715560"/>
                <a:gd name="connsiteY3" fmla="*/ 286224 h 286224"/>
                <a:gd name="connsiteX4" fmla="*/ 0 w 715560"/>
                <a:gd name="connsiteY4" fmla="*/ 286224 h 286224"/>
                <a:gd name="connsiteX5" fmla="*/ 143112 w 715560"/>
                <a:gd name="connsiteY5" fmla="*/ 143112 h 286224"/>
                <a:gd name="connsiteX6" fmla="*/ 0 w 715560"/>
                <a:gd name="connsiteY6" fmla="*/ 0 h 286224"/>
                <a:gd name="connsiteX0" fmla="*/ 0 w 715560"/>
                <a:gd name="connsiteY0" fmla="*/ 0 h 286224"/>
                <a:gd name="connsiteX1" fmla="*/ 572448 w 715560"/>
                <a:gd name="connsiteY1" fmla="*/ 0 h 286224"/>
                <a:gd name="connsiteX2" fmla="*/ 715560 w 715560"/>
                <a:gd name="connsiteY2" fmla="*/ 143112 h 286224"/>
                <a:gd name="connsiteX3" fmla="*/ 572448 w 715560"/>
                <a:gd name="connsiteY3" fmla="*/ 286224 h 286224"/>
                <a:gd name="connsiteX4" fmla="*/ 0 w 715560"/>
                <a:gd name="connsiteY4" fmla="*/ 286224 h 286224"/>
                <a:gd name="connsiteX5" fmla="*/ 4772 w 715560"/>
                <a:gd name="connsiteY5" fmla="*/ 132159 h 286224"/>
                <a:gd name="connsiteX6" fmla="*/ 0 w 715560"/>
                <a:gd name="connsiteY6" fmla="*/ 0 h 28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560" h="286224">
                  <a:moveTo>
                    <a:pt x="0" y="0"/>
                  </a:moveTo>
                  <a:lnTo>
                    <a:pt x="572448" y="0"/>
                  </a:lnTo>
                  <a:lnTo>
                    <a:pt x="715560" y="143112"/>
                  </a:lnTo>
                  <a:lnTo>
                    <a:pt x="572448" y="286224"/>
                  </a:lnTo>
                  <a:lnTo>
                    <a:pt x="0" y="286224"/>
                  </a:lnTo>
                  <a:lnTo>
                    <a:pt x="4772" y="132159"/>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2097" tIns="2381" rIns="107334" bIns="2381" spcCol="1270" anchor="ctr"/>
            <a:lstStyle/>
            <a:p>
              <a:pPr algn="ctr" defTabSz="166688">
                <a:lnSpc>
                  <a:spcPct val="90000"/>
                </a:lnSpc>
                <a:spcAft>
                  <a:spcPct val="35000"/>
                </a:spcAft>
                <a:defRPr/>
              </a:pPr>
              <a:r>
                <a:rPr lang="en-US" sz="1200" dirty="0"/>
                <a:t>O’scope</a:t>
              </a:r>
            </a:p>
          </p:txBody>
        </p:sp>
        <p:sp>
          <p:nvSpPr>
            <p:cNvPr id="25" name="Freeform 24"/>
            <p:cNvSpPr/>
            <p:nvPr/>
          </p:nvSpPr>
          <p:spPr>
            <a:xfrm rot="5400000">
              <a:off x="7960" y="2520412"/>
              <a:ext cx="734414" cy="360588"/>
            </a:xfrm>
            <a:custGeom>
              <a:avLst/>
              <a:gdLst>
                <a:gd name="connsiteX0" fmla="*/ 0 w 593915"/>
                <a:gd name="connsiteY0" fmla="*/ 0 h 237566"/>
                <a:gd name="connsiteX1" fmla="*/ 475132 w 593915"/>
                <a:gd name="connsiteY1" fmla="*/ 0 h 237566"/>
                <a:gd name="connsiteX2" fmla="*/ 593915 w 593915"/>
                <a:gd name="connsiteY2" fmla="*/ 118783 h 237566"/>
                <a:gd name="connsiteX3" fmla="*/ 475132 w 593915"/>
                <a:gd name="connsiteY3" fmla="*/ 237566 h 237566"/>
                <a:gd name="connsiteX4" fmla="*/ 0 w 593915"/>
                <a:gd name="connsiteY4" fmla="*/ 237566 h 237566"/>
                <a:gd name="connsiteX5" fmla="*/ 118783 w 593915"/>
                <a:gd name="connsiteY5" fmla="*/ 118783 h 237566"/>
                <a:gd name="connsiteX6" fmla="*/ 0 w 593915"/>
                <a:gd name="connsiteY6" fmla="*/ 0 h 2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915" h="237566">
                  <a:moveTo>
                    <a:pt x="0" y="0"/>
                  </a:moveTo>
                  <a:lnTo>
                    <a:pt x="475132" y="0"/>
                  </a:lnTo>
                  <a:lnTo>
                    <a:pt x="593915" y="118783"/>
                  </a:lnTo>
                  <a:lnTo>
                    <a:pt x="475132" y="237566"/>
                  </a:lnTo>
                  <a:lnTo>
                    <a:pt x="0" y="237566"/>
                  </a:lnTo>
                  <a:lnTo>
                    <a:pt x="118783" y="118783"/>
                  </a:lnTo>
                  <a:lnTo>
                    <a:pt x="0" y="0"/>
                  </a:lnTo>
                  <a:close/>
                </a:path>
              </a:pathLst>
            </a:custGeom>
            <a:solidFill>
              <a:srgbClr val="EAEAEA">
                <a:alpha val="89804"/>
              </a:srgbClr>
            </a:solidFill>
            <a:ln>
              <a:solidFill>
                <a:srgbClr val="FF0000">
                  <a:alpha val="90000"/>
                </a:srgbClr>
              </a:solid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lIns="104327" tIns="7620" rIns="89087" bIns="7620" spcCol="1270" anchor="ctr"/>
            <a:lstStyle/>
            <a:p>
              <a:pPr algn="ctr" defTabSz="533400">
                <a:lnSpc>
                  <a:spcPct val="90000"/>
                </a:lnSpc>
                <a:spcAft>
                  <a:spcPct val="35000"/>
                </a:spcAft>
                <a:defRPr/>
              </a:pPr>
              <a:r>
                <a:rPr lang="en-US" sz="1500" dirty="0">
                  <a:solidFill>
                    <a:srgbClr val="FF0000"/>
                  </a:solidFill>
                  <a:sym typeface="Wingdings" panose="05000000000000000000" pitchFamily="2" charset="2"/>
                </a:rPr>
                <a:t></a:t>
              </a:r>
              <a:endParaRPr lang="en-US" sz="1500" dirty="0">
                <a:solidFill>
                  <a:srgbClr val="FF0000"/>
                </a:solidFill>
              </a:endParaRPr>
            </a:p>
          </p:txBody>
        </p:sp>
        <p:sp>
          <p:nvSpPr>
            <p:cNvPr id="26" name="Freeform 25"/>
            <p:cNvSpPr/>
            <p:nvPr/>
          </p:nvSpPr>
          <p:spPr>
            <a:xfrm rot="5400000">
              <a:off x="7960" y="3152009"/>
              <a:ext cx="734414" cy="360588"/>
            </a:xfrm>
            <a:custGeom>
              <a:avLst/>
              <a:gdLst>
                <a:gd name="connsiteX0" fmla="*/ 0 w 593915"/>
                <a:gd name="connsiteY0" fmla="*/ 0 h 237566"/>
                <a:gd name="connsiteX1" fmla="*/ 475132 w 593915"/>
                <a:gd name="connsiteY1" fmla="*/ 0 h 237566"/>
                <a:gd name="connsiteX2" fmla="*/ 593915 w 593915"/>
                <a:gd name="connsiteY2" fmla="*/ 118783 h 237566"/>
                <a:gd name="connsiteX3" fmla="*/ 475132 w 593915"/>
                <a:gd name="connsiteY3" fmla="*/ 237566 h 237566"/>
                <a:gd name="connsiteX4" fmla="*/ 0 w 593915"/>
                <a:gd name="connsiteY4" fmla="*/ 237566 h 237566"/>
                <a:gd name="connsiteX5" fmla="*/ 118783 w 593915"/>
                <a:gd name="connsiteY5" fmla="*/ 118783 h 237566"/>
                <a:gd name="connsiteX6" fmla="*/ 0 w 593915"/>
                <a:gd name="connsiteY6" fmla="*/ 0 h 2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915" h="237566">
                  <a:moveTo>
                    <a:pt x="0" y="0"/>
                  </a:moveTo>
                  <a:lnTo>
                    <a:pt x="475132" y="0"/>
                  </a:lnTo>
                  <a:lnTo>
                    <a:pt x="593915" y="118783"/>
                  </a:lnTo>
                  <a:lnTo>
                    <a:pt x="475132" y="237566"/>
                  </a:lnTo>
                  <a:lnTo>
                    <a:pt x="0" y="237566"/>
                  </a:lnTo>
                  <a:lnTo>
                    <a:pt x="118783" y="118783"/>
                  </a:lnTo>
                  <a:lnTo>
                    <a:pt x="0" y="0"/>
                  </a:lnTo>
                  <a:close/>
                </a:path>
              </a:pathLst>
            </a:custGeom>
            <a:solidFill>
              <a:srgbClr val="FFFF99">
                <a:alpha val="89804"/>
              </a:srgbClr>
            </a:solidFill>
            <a:ln>
              <a:solidFill>
                <a:srgbClr val="FF0000">
                  <a:alpha val="90000"/>
                </a:srgbClr>
              </a:solidFill>
            </a:ln>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lIns="104327" tIns="7620" rIns="89087" bIns="7620" spcCol="1270" anchor="ctr"/>
            <a:lstStyle/>
            <a:p>
              <a:pPr algn="ctr" defTabSz="533400">
                <a:lnSpc>
                  <a:spcPct val="90000"/>
                </a:lnSpc>
                <a:spcAft>
                  <a:spcPct val="35000"/>
                </a:spcAft>
                <a:defRPr/>
              </a:pPr>
              <a:r>
                <a:rPr lang="en-US" sz="1500" dirty="0">
                  <a:solidFill>
                    <a:srgbClr val="FF0000"/>
                  </a:solidFill>
                  <a:sym typeface="Wingdings" panose="05000000000000000000" pitchFamily="2" charset="2"/>
                </a:rPr>
                <a:t></a:t>
              </a:r>
              <a:endParaRPr lang="en-US" sz="1500" dirty="0">
                <a:solidFill>
                  <a:srgbClr val="FF0000"/>
                </a:solidFill>
              </a:endParaRPr>
            </a:p>
          </p:txBody>
        </p:sp>
        <p:sp>
          <p:nvSpPr>
            <p:cNvPr id="27" name="Freeform 26"/>
            <p:cNvSpPr/>
            <p:nvPr/>
          </p:nvSpPr>
          <p:spPr>
            <a:xfrm rot="5400000">
              <a:off x="7959" y="3783604"/>
              <a:ext cx="734414" cy="360588"/>
            </a:xfrm>
            <a:custGeom>
              <a:avLst/>
              <a:gdLst>
                <a:gd name="connsiteX0" fmla="*/ 0 w 593915"/>
                <a:gd name="connsiteY0" fmla="*/ 0 h 237566"/>
                <a:gd name="connsiteX1" fmla="*/ 475132 w 593915"/>
                <a:gd name="connsiteY1" fmla="*/ 0 h 237566"/>
                <a:gd name="connsiteX2" fmla="*/ 593915 w 593915"/>
                <a:gd name="connsiteY2" fmla="*/ 118783 h 237566"/>
                <a:gd name="connsiteX3" fmla="*/ 475132 w 593915"/>
                <a:gd name="connsiteY3" fmla="*/ 237566 h 237566"/>
                <a:gd name="connsiteX4" fmla="*/ 0 w 593915"/>
                <a:gd name="connsiteY4" fmla="*/ 237566 h 237566"/>
                <a:gd name="connsiteX5" fmla="*/ 118783 w 593915"/>
                <a:gd name="connsiteY5" fmla="*/ 118783 h 237566"/>
                <a:gd name="connsiteX6" fmla="*/ 0 w 593915"/>
                <a:gd name="connsiteY6" fmla="*/ 0 h 2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915" h="237566">
                  <a:moveTo>
                    <a:pt x="0" y="0"/>
                  </a:moveTo>
                  <a:lnTo>
                    <a:pt x="475132" y="0"/>
                  </a:lnTo>
                  <a:lnTo>
                    <a:pt x="593915" y="118783"/>
                  </a:lnTo>
                  <a:lnTo>
                    <a:pt x="475132" y="237566"/>
                  </a:lnTo>
                  <a:lnTo>
                    <a:pt x="0" y="237566"/>
                  </a:lnTo>
                  <a:lnTo>
                    <a:pt x="118783" y="118783"/>
                  </a:lnTo>
                  <a:lnTo>
                    <a:pt x="0" y="0"/>
                  </a:lnTo>
                  <a:close/>
                </a:path>
              </a:pathLst>
            </a:custGeom>
            <a:solidFill>
              <a:srgbClr val="99FFCC">
                <a:alpha val="89804"/>
              </a:srgbClr>
            </a:solidFill>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lIns="104327" tIns="7620" rIns="89087" bIns="7620" spcCol="1270" anchor="ctr"/>
            <a:lstStyle/>
            <a:p>
              <a:pPr algn="ctr" defTabSz="533400">
                <a:lnSpc>
                  <a:spcPct val="90000"/>
                </a:lnSpc>
                <a:spcAft>
                  <a:spcPct val="35000"/>
                </a:spcAft>
                <a:defRPr/>
              </a:pPr>
              <a:r>
                <a:rPr lang="en-US" sz="1500" dirty="0">
                  <a:solidFill>
                    <a:srgbClr val="EC7600"/>
                  </a:solidFill>
                </a:rPr>
                <a:t>?</a:t>
              </a:r>
            </a:p>
          </p:txBody>
        </p:sp>
        <p:sp>
          <p:nvSpPr>
            <p:cNvPr id="28" name="Freeform 27"/>
            <p:cNvSpPr/>
            <p:nvPr/>
          </p:nvSpPr>
          <p:spPr>
            <a:xfrm rot="5400000">
              <a:off x="7960" y="4415202"/>
              <a:ext cx="734414" cy="360588"/>
            </a:xfrm>
            <a:custGeom>
              <a:avLst/>
              <a:gdLst>
                <a:gd name="connsiteX0" fmla="*/ 0 w 593915"/>
                <a:gd name="connsiteY0" fmla="*/ 0 h 237566"/>
                <a:gd name="connsiteX1" fmla="*/ 475132 w 593915"/>
                <a:gd name="connsiteY1" fmla="*/ 0 h 237566"/>
                <a:gd name="connsiteX2" fmla="*/ 593915 w 593915"/>
                <a:gd name="connsiteY2" fmla="*/ 118783 h 237566"/>
                <a:gd name="connsiteX3" fmla="*/ 475132 w 593915"/>
                <a:gd name="connsiteY3" fmla="*/ 237566 h 237566"/>
                <a:gd name="connsiteX4" fmla="*/ 0 w 593915"/>
                <a:gd name="connsiteY4" fmla="*/ 237566 h 237566"/>
                <a:gd name="connsiteX5" fmla="*/ 118783 w 593915"/>
                <a:gd name="connsiteY5" fmla="*/ 118783 h 237566"/>
                <a:gd name="connsiteX6" fmla="*/ 0 w 593915"/>
                <a:gd name="connsiteY6" fmla="*/ 0 h 23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915" h="237566">
                  <a:moveTo>
                    <a:pt x="0" y="0"/>
                  </a:moveTo>
                  <a:lnTo>
                    <a:pt x="475132" y="0"/>
                  </a:lnTo>
                  <a:lnTo>
                    <a:pt x="593915" y="118783"/>
                  </a:lnTo>
                  <a:lnTo>
                    <a:pt x="475132" y="237566"/>
                  </a:lnTo>
                  <a:lnTo>
                    <a:pt x="0" y="237566"/>
                  </a:lnTo>
                  <a:lnTo>
                    <a:pt x="118783" y="118783"/>
                  </a:lnTo>
                  <a:lnTo>
                    <a:pt x="0" y="0"/>
                  </a:lnTo>
                  <a:close/>
                </a:path>
              </a:pathLst>
            </a:custGeom>
            <a:solidFill>
              <a:srgbClr val="A7D3FF">
                <a:alpha val="89804"/>
              </a:srgbClr>
            </a:solidFill>
            <a:scene3d>
              <a:camera prst="orthographicFront"/>
              <a:lightRig rig="threePt" dir="t"/>
            </a:scene3d>
            <a:sp3d>
              <a:bevelT/>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vert="vert270" lIns="104327" tIns="7620" rIns="89087" bIns="7620" spcCol="1270" anchor="ctr"/>
            <a:lstStyle/>
            <a:p>
              <a:pPr algn="ctr" defTabSz="533400">
                <a:lnSpc>
                  <a:spcPct val="90000"/>
                </a:lnSpc>
                <a:spcAft>
                  <a:spcPct val="35000"/>
                </a:spcAft>
                <a:defRPr/>
              </a:pPr>
              <a:r>
                <a:rPr lang="en-US" sz="1500" dirty="0">
                  <a:solidFill>
                    <a:srgbClr val="33CC33"/>
                  </a:solidFill>
                  <a:sym typeface="Wingdings" panose="05000000000000000000" pitchFamily="2" charset="2"/>
                </a:rPr>
                <a:t></a:t>
              </a:r>
              <a:endParaRPr lang="en-US" sz="1500" dirty="0">
                <a:solidFill>
                  <a:srgbClr val="33CC33"/>
                </a:solidFill>
              </a:endParaRPr>
            </a:p>
          </p:txBody>
        </p:sp>
      </p:grpSp>
      <p:sp>
        <p:nvSpPr>
          <p:cNvPr id="19467" name="Footer Placeholder 12288"/>
          <p:cNvSpPr>
            <a:spLocks noGrp="1"/>
          </p:cNvSpPr>
          <p:nvPr>
            <p:ph type="ftr" sz="quarter" idx="10"/>
          </p:nvPr>
        </p:nvSpPr>
        <p:spPr>
          <a:xfrm>
            <a:off x="7315200" y="4891081"/>
            <a:ext cx="1317008" cy="2458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b="1">
                <a:solidFill>
                  <a:srgbClr val="FFCC00"/>
                </a:solidFill>
                <a:latin typeface="Arial" panose="020B0604020202020204" pitchFamily="34" charset="0"/>
              </a:defRPr>
            </a:lvl1pPr>
            <a:lvl2pPr marL="557213" indent="-214313">
              <a:defRPr sz="3000" b="1">
                <a:solidFill>
                  <a:srgbClr val="FFCC00"/>
                </a:solidFill>
                <a:latin typeface="Arial" panose="020B0604020202020204" pitchFamily="34" charset="0"/>
              </a:defRPr>
            </a:lvl2pPr>
            <a:lvl3pPr marL="857250" indent="-171450">
              <a:defRPr sz="3000" b="1">
                <a:solidFill>
                  <a:srgbClr val="FFCC00"/>
                </a:solidFill>
                <a:latin typeface="Arial" panose="020B0604020202020204" pitchFamily="34" charset="0"/>
              </a:defRPr>
            </a:lvl3pPr>
            <a:lvl4pPr marL="1200150" indent="-171450">
              <a:defRPr sz="3000" b="1">
                <a:solidFill>
                  <a:srgbClr val="FFCC00"/>
                </a:solidFill>
                <a:latin typeface="Arial" panose="020B0604020202020204" pitchFamily="34" charset="0"/>
              </a:defRPr>
            </a:lvl4pPr>
            <a:lvl5pPr marL="1543050" indent="-171450">
              <a:defRPr sz="3000" b="1">
                <a:solidFill>
                  <a:srgbClr val="FFCC00"/>
                </a:solidFill>
                <a:latin typeface="Arial" panose="020B0604020202020204" pitchFamily="34" charset="0"/>
              </a:defRPr>
            </a:lvl5pPr>
            <a:lvl6pPr marL="1885950" indent="-171450" eaLnBrk="0" fontAlgn="base" hangingPunct="0">
              <a:spcBef>
                <a:spcPct val="0"/>
              </a:spcBef>
              <a:spcAft>
                <a:spcPct val="0"/>
              </a:spcAft>
              <a:defRPr sz="3000" b="1">
                <a:solidFill>
                  <a:srgbClr val="FFCC00"/>
                </a:solidFill>
                <a:latin typeface="Arial" panose="020B0604020202020204" pitchFamily="34" charset="0"/>
              </a:defRPr>
            </a:lvl6pPr>
            <a:lvl7pPr marL="2228850" indent="-171450" eaLnBrk="0" fontAlgn="base" hangingPunct="0">
              <a:spcBef>
                <a:spcPct val="0"/>
              </a:spcBef>
              <a:spcAft>
                <a:spcPct val="0"/>
              </a:spcAft>
              <a:defRPr sz="3000" b="1">
                <a:solidFill>
                  <a:srgbClr val="FFCC00"/>
                </a:solidFill>
                <a:latin typeface="Arial" panose="020B0604020202020204" pitchFamily="34" charset="0"/>
              </a:defRPr>
            </a:lvl7pPr>
            <a:lvl8pPr marL="2571750" indent="-171450" eaLnBrk="0" fontAlgn="base" hangingPunct="0">
              <a:spcBef>
                <a:spcPct val="0"/>
              </a:spcBef>
              <a:spcAft>
                <a:spcPct val="0"/>
              </a:spcAft>
              <a:defRPr sz="3000" b="1">
                <a:solidFill>
                  <a:srgbClr val="FFCC00"/>
                </a:solidFill>
                <a:latin typeface="Arial" panose="020B0604020202020204" pitchFamily="34" charset="0"/>
              </a:defRPr>
            </a:lvl8pPr>
            <a:lvl9pPr marL="2914650" indent="-171450" eaLnBrk="0" fontAlgn="base" hangingPunct="0">
              <a:spcBef>
                <a:spcPct val="0"/>
              </a:spcBef>
              <a:spcAft>
                <a:spcPct val="0"/>
              </a:spcAft>
              <a:defRPr sz="3000" b="1">
                <a:solidFill>
                  <a:srgbClr val="FFCC00"/>
                </a:solidFill>
                <a:latin typeface="Arial" panose="020B0604020202020204" pitchFamily="34" charset="0"/>
              </a:defRPr>
            </a:lvl9pPr>
          </a:lstStyle>
          <a:p>
            <a:r>
              <a:rPr lang="en-US" altLang="en-US" sz="750" b="0" dirty="0">
                <a:solidFill>
                  <a:schemeClr val="bg1"/>
                </a:solidFill>
              </a:rPr>
              <a:t>Company Confidential</a:t>
            </a:r>
          </a:p>
        </p:txBody>
      </p:sp>
    </p:spTree>
    <p:extLst>
      <p:ext uri="{BB962C8B-B14F-4D97-AF65-F5344CB8AC3E}">
        <p14:creationId xmlns:p14="http://schemas.microsoft.com/office/powerpoint/2010/main" val="354700570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normAutofit fontScale="90000"/>
          </a:bodyPr>
          <a:lstStyle/>
          <a:p>
            <a:r>
              <a:rPr lang="en-US" altLang="en-US" dirty="0"/>
              <a:t>Where a protocol analyzer can solve a problem but a scope not</a:t>
            </a:r>
          </a:p>
        </p:txBody>
      </p:sp>
      <p:sp>
        <p:nvSpPr>
          <p:cNvPr id="20483" name="Rectangle 3"/>
          <p:cNvSpPr>
            <a:spLocks noGrp="1" noChangeArrowheads="1"/>
          </p:cNvSpPr>
          <p:nvPr>
            <p:ph idx="1"/>
          </p:nvPr>
        </p:nvSpPr>
        <p:spPr>
          <a:xfrm>
            <a:off x="4552950" y="1328739"/>
            <a:ext cx="3313510" cy="3631406"/>
          </a:xfrm>
        </p:spPr>
        <p:txBody>
          <a:bodyPr/>
          <a:lstStyle/>
          <a:p>
            <a:r>
              <a:rPr lang="en-GB" altLang="en-US" sz="1800"/>
              <a:t>Transaction layer problems mostly due to legacy carry over (at present)</a:t>
            </a:r>
          </a:p>
          <a:p>
            <a:r>
              <a:rPr lang="en-GB" altLang="en-US" sz="1800"/>
              <a:t>Data link layer problems can be the most difficult to detect in development</a:t>
            </a:r>
          </a:p>
          <a:p>
            <a:r>
              <a:rPr lang="en-GB" altLang="en-US" sz="1800"/>
              <a:t>Physical layer issues for protocol are mostly related to the LTSSM</a:t>
            </a:r>
          </a:p>
          <a:p>
            <a:endParaRPr lang="en-GB" altLang="en-US" sz="1800"/>
          </a:p>
        </p:txBody>
      </p:sp>
      <p:sp>
        <p:nvSpPr>
          <p:cNvPr id="20485" name="Rounded Rectangle 7"/>
          <p:cNvSpPr>
            <a:spLocks noChangeArrowheads="1"/>
          </p:cNvSpPr>
          <p:nvPr/>
        </p:nvSpPr>
        <p:spPr bwMode="auto">
          <a:xfrm>
            <a:off x="2143126" y="2366963"/>
            <a:ext cx="1895475" cy="523875"/>
          </a:xfrm>
          <a:prstGeom prst="roundRect">
            <a:avLst>
              <a:gd name="adj" fmla="val 16667"/>
            </a:avLst>
          </a:prstGeom>
          <a:solidFill>
            <a:srgbClr val="00B050"/>
          </a:solidFill>
          <a:ln w="9525" algn="ctr">
            <a:solidFill>
              <a:schemeClr val="tx1"/>
            </a:solidFill>
            <a:round/>
            <a:headEnd/>
            <a:tailEnd/>
          </a:ln>
        </p:spPr>
        <p:txBody>
          <a:bodyPr lIns="91438" tIns="45719" rIns="91438" bIns="45719" anchor="ct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800">
                <a:solidFill>
                  <a:schemeClr val="tx1"/>
                </a:solidFill>
              </a:rPr>
              <a:t>Data Link</a:t>
            </a:r>
          </a:p>
        </p:txBody>
      </p:sp>
      <p:sp>
        <p:nvSpPr>
          <p:cNvPr id="20486" name="Rounded Rectangle 8"/>
          <p:cNvSpPr>
            <a:spLocks noChangeArrowheads="1"/>
          </p:cNvSpPr>
          <p:nvPr/>
        </p:nvSpPr>
        <p:spPr bwMode="auto">
          <a:xfrm>
            <a:off x="2143126" y="1762126"/>
            <a:ext cx="1895475" cy="523875"/>
          </a:xfrm>
          <a:prstGeom prst="roundRect">
            <a:avLst>
              <a:gd name="adj" fmla="val 16667"/>
            </a:avLst>
          </a:prstGeom>
          <a:solidFill>
            <a:srgbClr val="FFC000"/>
          </a:solidFill>
          <a:ln w="9525" algn="ctr">
            <a:solidFill>
              <a:schemeClr val="tx1"/>
            </a:solidFill>
            <a:round/>
            <a:headEnd/>
            <a:tailEnd/>
          </a:ln>
        </p:spPr>
        <p:txBody>
          <a:bodyPr lIns="91438" tIns="45719" rIns="91438" bIns="45719" anchor="ctr"/>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800">
                <a:solidFill>
                  <a:schemeClr val="tx1"/>
                </a:solidFill>
              </a:rPr>
              <a:t>Transaction</a:t>
            </a:r>
          </a:p>
        </p:txBody>
      </p:sp>
      <p:sp>
        <p:nvSpPr>
          <p:cNvPr id="20487" name="Rounded Rectangle 9"/>
          <p:cNvSpPr>
            <a:spLocks noChangeArrowheads="1"/>
          </p:cNvSpPr>
          <p:nvPr/>
        </p:nvSpPr>
        <p:spPr bwMode="auto">
          <a:xfrm>
            <a:off x="2156222" y="2952751"/>
            <a:ext cx="1895475" cy="1004888"/>
          </a:xfrm>
          <a:prstGeom prst="roundRect">
            <a:avLst>
              <a:gd name="adj" fmla="val 16667"/>
            </a:avLst>
          </a:prstGeom>
          <a:solidFill>
            <a:srgbClr val="0070C0"/>
          </a:solidFill>
          <a:ln w="9525" algn="ctr">
            <a:solidFill>
              <a:schemeClr val="tx1"/>
            </a:solidFill>
            <a:round/>
            <a:headEnd/>
            <a:tailEnd/>
          </a:ln>
        </p:spPr>
        <p:txBody>
          <a:bodyPr lIns="91438" tIns="45719" rIns="91438" bIns="45719"/>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r>
              <a:rPr lang="en-US" altLang="en-US" sz="1350">
                <a:solidFill>
                  <a:schemeClr val="tx1"/>
                </a:solidFill>
              </a:rPr>
              <a:t>Physical</a:t>
            </a:r>
            <a:r>
              <a:rPr lang="en-US" altLang="en-US" sz="1350">
                <a:solidFill>
                  <a:srgbClr val="FFCC00"/>
                </a:solidFill>
              </a:rPr>
              <a:t> </a:t>
            </a:r>
          </a:p>
        </p:txBody>
      </p:sp>
      <p:sp>
        <p:nvSpPr>
          <p:cNvPr id="11" name="Rounded Rectangle 10"/>
          <p:cNvSpPr/>
          <p:nvPr/>
        </p:nvSpPr>
        <p:spPr bwMode="auto">
          <a:xfrm>
            <a:off x="2143126" y="1164431"/>
            <a:ext cx="1895475" cy="523875"/>
          </a:xfrm>
          <a:prstGeom prst="roundRect">
            <a:avLst/>
          </a:prstGeom>
          <a:solidFill>
            <a:schemeClr val="bg1">
              <a:lumMod val="90000"/>
            </a:schemeClr>
          </a:solidFill>
          <a:ln w="9525" cap="flat" cmpd="sng" algn="ctr">
            <a:solidFill>
              <a:schemeClr val="tx1"/>
            </a:solidFill>
            <a:prstDash val="solid"/>
            <a:round/>
            <a:headEnd type="none" w="med" len="med"/>
            <a:tailEnd type="none" w="med" len="med"/>
          </a:ln>
          <a:effectLst/>
        </p:spPr>
        <p:txBody>
          <a:bodyPr lIns="91438" tIns="45719" rIns="91438" bIns="45719" anchor="ctr"/>
          <a:lstStyle/>
          <a:p>
            <a:pPr algn="ctr" eaLnBrk="1" hangingPunct="1">
              <a:defRPr/>
            </a:pPr>
            <a:r>
              <a:rPr lang="en-US" sz="1350" dirty="0"/>
              <a:t>Application</a:t>
            </a:r>
          </a:p>
        </p:txBody>
      </p:sp>
      <p:sp>
        <p:nvSpPr>
          <p:cNvPr id="12" name="Rounded Rectangle 11"/>
          <p:cNvSpPr/>
          <p:nvPr/>
        </p:nvSpPr>
        <p:spPr bwMode="auto">
          <a:xfrm>
            <a:off x="2305051" y="3284936"/>
            <a:ext cx="1565672" cy="264319"/>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lIns="91438" tIns="45719" rIns="91438" bIns="45719"/>
          <a:lstStyle/>
          <a:p>
            <a:pPr algn="ctr" eaLnBrk="1" hangingPunct="1">
              <a:defRPr/>
            </a:pPr>
            <a:r>
              <a:rPr lang="en-US" sz="1050" dirty="0"/>
              <a:t>Logical Sub Block</a:t>
            </a:r>
          </a:p>
        </p:txBody>
      </p:sp>
      <p:sp>
        <p:nvSpPr>
          <p:cNvPr id="13" name="Rounded Rectangle 12"/>
          <p:cNvSpPr/>
          <p:nvPr/>
        </p:nvSpPr>
        <p:spPr bwMode="auto">
          <a:xfrm>
            <a:off x="2312195" y="3575449"/>
            <a:ext cx="1564481" cy="264319"/>
          </a:xfrm>
          <a:prstGeom prst="round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lIns="91438" tIns="45719" rIns="91438" bIns="45719"/>
          <a:lstStyle/>
          <a:p>
            <a:pPr algn="ctr" eaLnBrk="1" hangingPunct="1">
              <a:defRPr/>
            </a:pPr>
            <a:r>
              <a:rPr lang="en-US" sz="1050" dirty="0"/>
              <a:t>Electrical Sub Block</a:t>
            </a:r>
          </a:p>
        </p:txBody>
      </p:sp>
      <p:sp>
        <p:nvSpPr>
          <p:cNvPr id="20491" name="Rounded Rectangle 13"/>
          <p:cNvSpPr>
            <a:spLocks noChangeArrowheads="1"/>
          </p:cNvSpPr>
          <p:nvPr/>
        </p:nvSpPr>
        <p:spPr bwMode="auto">
          <a:xfrm>
            <a:off x="2364582" y="2967038"/>
            <a:ext cx="1416844" cy="252413"/>
          </a:xfrm>
          <a:prstGeom prst="roundRect">
            <a:avLst>
              <a:gd name="adj" fmla="val 16667"/>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38" tIns="45719" rIns="91438" bIns="45719"/>
          <a:lstStyle>
            <a:lvl1pPr>
              <a:lnSpc>
                <a:spcPct val="90000"/>
              </a:lnSpc>
              <a:spcBef>
                <a:spcPct val="15000"/>
              </a:spcBef>
              <a:spcAft>
                <a:spcPct val="15000"/>
              </a:spcAft>
              <a:buClr>
                <a:schemeClr val="tx2"/>
              </a:buClr>
              <a:buFont typeface="Wingdings" panose="05000000000000000000" pitchFamily="2" charset="2"/>
              <a:buChar char="§"/>
              <a:defRPr sz="2800">
                <a:solidFill>
                  <a:srgbClr val="000000"/>
                </a:solidFill>
                <a:latin typeface="Arial" panose="020B0604020202020204" pitchFamily="34" charset="0"/>
              </a:defRPr>
            </a:lvl1pPr>
            <a:lvl2pPr marL="742950" indent="-285750">
              <a:lnSpc>
                <a:spcPct val="90000"/>
              </a:lnSpc>
              <a:spcBef>
                <a:spcPct val="15000"/>
              </a:spcBef>
              <a:spcAft>
                <a:spcPct val="15000"/>
              </a:spcAft>
              <a:buClr>
                <a:schemeClr val="tx2"/>
              </a:buClr>
              <a:buFont typeface="Wingdings" panose="05000000000000000000" pitchFamily="2" charset="2"/>
              <a:buChar char="ü"/>
              <a:defRPr sz="2400">
                <a:solidFill>
                  <a:srgbClr val="000000"/>
                </a:solidFill>
                <a:latin typeface="Arial" panose="020B0604020202020204" pitchFamily="34" charset="0"/>
              </a:defRPr>
            </a:lvl2pPr>
            <a:lvl3pPr marL="1143000" indent="-228600">
              <a:lnSpc>
                <a:spcPct val="90000"/>
              </a:lnSpc>
              <a:spcBef>
                <a:spcPct val="15000"/>
              </a:spcBef>
              <a:spcAft>
                <a:spcPct val="15000"/>
              </a:spcAft>
              <a:buClr>
                <a:schemeClr val="tx2"/>
              </a:buClr>
              <a:buFont typeface="Times New Roman" panose="02020603050405020304" pitchFamily="18" charset="0"/>
              <a:buChar char="–"/>
              <a:defRPr sz="2000">
                <a:solidFill>
                  <a:srgbClr val="000000"/>
                </a:solidFill>
                <a:latin typeface="Arial" panose="020B0604020202020204" pitchFamily="34" charset="0"/>
              </a:defRPr>
            </a:lvl3pPr>
            <a:lvl4pPr marL="1600200" indent="-228600">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2057400" indent="-22860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5pPr>
            <a:lvl6pPr marL="25146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6pPr>
            <a:lvl7pPr marL="29718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7pPr>
            <a:lvl8pPr marL="34290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8pPr>
            <a:lvl9pPr marL="3886200" indent="-228600" eaLnBrk="0" fontAlgn="base" hangingPunct="0">
              <a:lnSpc>
                <a:spcPct val="90000"/>
              </a:lnSpc>
              <a:spcBef>
                <a:spcPct val="15000"/>
              </a:spcBef>
              <a:spcAft>
                <a:spcPct val="15000"/>
              </a:spcAft>
              <a:buClr>
                <a:schemeClr val="tx2"/>
              </a:buClr>
              <a:buFont typeface="Times" panose="02020603050405020304" pitchFamily="18" charset="0"/>
              <a:buChar char="•"/>
              <a:defRPr sz="1600">
                <a:solidFill>
                  <a:srgbClr val="000000"/>
                </a:solidFill>
                <a:latin typeface="Arial" panose="020B0604020202020204" pitchFamily="34" charset="0"/>
              </a:defRPr>
            </a:lvl9pPr>
          </a:lstStyle>
          <a:p>
            <a:pPr algn="ctr" eaLnBrk="1" hangingPunct="1">
              <a:lnSpc>
                <a:spcPct val="100000"/>
              </a:lnSpc>
              <a:spcBef>
                <a:spcPct val="0"/>
              </a:spcBef>
              <a:spcAft>
                <a:spcPct val="0"/>
              </a:spcAft>
              <a:buClrTx/>
              <a:buFontTx/>
              <a:buNone/>
            </a:pPr>
            <a:endParaRPr lang="en-US" altLang="en-US" sz="3000">
              <a:solidFill>
                <a:srgbClr val="FFCC00"/>
              </a:solidFill>
            </a:endParaRPr>
          </a:p>
        </p:txBody>
      </p:sp>
      <p:sp>
        <p:nvSpPr>
          <p:cNvPr id="20492" name="Footer Placeholder 1"/>
          <p:cNvSpPr>
            <a:spLocks noGrp="1"/>
          </p:cNvSpPr>
          <p:nvPr>
            <p:ph type="ftr" sz="quarter" idx="10"/>
          </p:nvPr>
        </p:nvSpPr>
        <p:spPr>
          <a:xfrm>
            <a:off x="7391400" y="4891081"/>
            <a:ext cx="1240808" cy="2458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5000"/>
              </a:spcBef>
              <a:spcAft>
                <a:spcPct val="15000"/>
              </a:spcAft>
              <a:buClr>
                <a:schemeClr val="tx2"/>
              </a:buClr>
              <a:buFont typeface="Wingdings" panose="05000000000000000000" pitchFamily="2" charset="2"/>
              <a:buChar char="§"/>
              <a:defRPr sz="2100">
                <a:solidFill>
                  <a:srgbClr val="000000"/>
                </a:solidFill>
                <a:latin typeface="Arial" panose="020B0604020202020204" pitchFamily="34" charset="0"/>
              </a:defRPr>
            </a:lvl1pPr>
            <a:lvl2pPr marL="557199" indent="-214308">
              <a:lnSpc>
                <a:spcPct val="90000"/>
              </a:lnSpc>
              <a:spcBef>
                <a:spcPct val="15000"/>
              </a:spcBef>
              <a:spcAft>
                <a:spcPct val="15000"/>
              </a:spcAft>
              <a:buClr>
                <a:schemeClr val="tx2"/>
              </a:buClr>
              <a:buFont typeface="Wingdings" panose="05000000000000000000" pitchFamily="2" charset="2"/>
              <a:buChar char="ü"/>
              <a:defRPr sz="1800">
                <a:solidFill>
                  <a:srgbClr val="000000"/>
                </a:solidFill>
                <a:latin typeface="Arial" panose="020B0604020202020204" pitchFamily="34" charset="0"/>
              </a:defRPr>
            </a:lvl2pPr>
            <a:lvl3pPr marL="857228" indent="-171446">
              <a:lnSpc>
                <a:spcPct val="90000"/>
              </a:lnSpc>
              <a:spcBef>
                <a:spcPct val="15000"/>
              </a:spcBef>
              <a:spcAft>
                <a:spcPct val="15000"/>
              </a:spcAft>
              <a:buClr>
                <a:schemeClr val="tx2"/>
              </a:buClr>
              <a:buFont typeface="Times New Roman" panose="02020603050405020304" pitchFamily="18" charset="0"/>
              <a:buChar char="–"/>
              <a:defRPr sz="1500">
                <a:solidFill>
                  <a:srgbClr val="000000"/>
                </a:solidFill>
                <a:latin typeface="Arial" panose="020B0604020202020204" pitchFamily="34" charset="0"/>
              </a:defRPr>
            </a:lvl3pPr>
            <a:lvl4pPr marL="1200120" indent="-171446">
              <a:lnSpc>
                <a:spcPct val="90000"/>
              </a:lnSpc>
              <a:spcBef>
                <a:spcPct val="15000"/>
              </a:spcBef>
              <a:spcAft>
                <a:spcPct val="15000"/>
              </a:spcAft>
              <a:buClr>
                <a:schemeClr val="tx2"/>
              </a:buClr>
              <a:buFont typeface="Times" panose="02020603050405020304" pitchFamily="18" charset="0"/>
              <a:buChar char="•"/>
              <a:defRPr>
                <a:solidFill>
                  <a:srgbClr val="000000"/>
                </a:solidFill>
                <a:latin typeface="Arial" panose="020B0604020202020204" pitchFamily="34" charset="0"/>
              </a:defRPr>
            </a:lvl4pPr>
            <a:lvl5pPr marL="1543012" indent="-171446">
              <a:lnSpc>
                <a:spcPct val="90000"/>
              </a:lnSpc>
              <a:spcBef>
                <a:spcPct val="15000"/>
              </a:spcBef>
              <a:spcAft>
                <a:spcPct val="15000"/>
              </a:spcAft>
              <a:buClr>
                <a:schemeClr val="tx2"/>
              </a:buClr>
              <a:buFont typeface="Times" panose="02020603050405020304" pitchFamily="18" charset="0"/>
              <a:buChar char="•"/>
              <a:defRPr sz="1200">
                <a:solidFill>
                  <a:srgbClr val="000000"/>
                </a:solidFill>
                <a:latin typeface="Arial" panose="020B0604020202020204" pitchFamily="34" charset="0"/>
              </a:defRPr>
            </a:lvl5pPr>
            <a:lvl6pPr marL="1885903" indent="-171446" eaLnBrk="0" fontAlgn="base" hangingPunct="0">
              <a:lnSpc>
                <a:spcPct val="90000"/>
              </a:lnSpc>
              <a:spcBef>
                <a:spcPct val="15000"/>
              </a:spcBef>
              <a:spcAft>
                <a:spcPct val="15000"/>
              </a:spcAft>
              <a:buClr>
                <a:schemeClr val="tx2"/>
              </a:buClr>
              <a:buFont typeface="Times" panose="02020603050405020304" pitchFamily="18" charset="0"/>
              <a:buChar char="•"/>
              <a:defRPr sz="1200">
                <a:solidFill>
                  <a:srgbClr val="000000"/>
                </a:solidFill>
                <a:latin typeface="Arial" panose="020B0604020202020204" pitchFamily="34" charset="0"/>
              </a:defRPr>
            </a:lvl6pPr>
            <a:lvl7pPr marL="2228795" indent="-171446" eaLnBrk="0" fontAlgn="base" hangingPunct="0">
              <a:lnSpc>
                <a:spcPct val="90000"/>
              </a:lnSpc>
              <a:spcBef>
                <a:spcPct val="15000"/>
              </a:spcBef>
              <a:spcAft>
                <a:spcPct val="15000"/>
              </a:spcAft>
              <a:buClr>
                <a:schemeClr val="tx2"/>
              </a:buClr>
              <a:buFont typeface="Times" panose="02020603050405020304" pitchFamily="18" charset="0"/>
              <a:buChar char="•"/>
              <a:defRPr sz="1200">
                <a:solidFill>
                  <a:srgbClr val="000000"/>
                </a:solidFill>
                <a:latin typeface="Arial" panose="020B0604020202020204" pitchFamily="34" charset="0"/>
              </a:defRPr>
            </a:lvl7pPr>
            <a:lvl8pPr marL="2571686" indent="-171446" eaLnBrk="0" fontAlgn="base" hangingPunct="0">
              <a:lnSpc>
                <a:spcPct val="90000"/>
              </a:lnSpc>
              <a:spcBef>
                <a:spcPct val="15000"/>
              </a:spcBef>
              <a:spcAft>
                <a:spcPct val="15000"/>
              </a:spcAft>
              <a:buClr>
                <a:schemeClr val="tx2"/>
              </a:buClr>
              <a:buFont typeface="Times" panose="02020603050405020304" pitchFamily="18" charset="0"/>
              <a:buChar char="•"/>
              <a:defRPr sz="1200">
                <a:solidFill>
                  <a:srgbClr val="000000"/>
                </a:solidFill>
                <a:latin typeface="Arial" panose="020B0604020202020204" pitchFamily="34" charset="0"/>
              </a:defRPr>
            </a:lvl8pPr>
            <a:lvl9pPr marL="2914577" indent="-171446" eaLnBrk="0" fontAlgn="base" hangingPunct="0">
              <a:lnSpc>
                <a:spcPct val="90000"/>
              </a:lnSpc>
              <a:spcBef>
                <a:spcPct val="15000"/>
              </a:spcBef>
              <a:spcAft>
                <a:spcPct val="15000"/>
              </a:spcAft>
              <a:buClr>
                <a:schemeClr val="tx2"/>
              </a:buClr>
              <a:buFont typeface="Times" panose="02020603050405020304" pitchFamily="18" charset="0"/>
              <a:buChar char="•"/>
              <a:defRPr sz="1200">
                <a:solidFill>
                  <a:srgbClr val="000000"/>
                </a:solidFill>
                <a:latin typeface="Arial" panose="020B0604020202020204" pitchFamily="34" charset="0"/>
              </a:defRPr>
            </a:lvl9pPr>
          </a:lstStyle>
          <a:p>
            <a:pPr>
              <a:lnSpc>
                <a:spcPct val="100000"/>
              </a:lnSpc>
              <a:spcBef>
                <a:spcPct val="0"/>
              </a:spcBef>
              <a:spcAft>
                <a:spcPct val="0"/>
              </a:spcAft>
              <a:buClrTx/>
              <a:buFontTx/>
              <a:buNone/>
            </a:pPr>
            <a:r>
              <a:rPr lang="en-US" altLang="en-US" sz="750" dirty="0">
                <a:solidFill>
                  <a:schemeClr val="bg1"/>
                </a:solidFill>
              </a:rPr>
              <a:t>Company Confidential</a:t>
            </a:r>
          </a:p>
        </p:txBody>
      </p:sp>
    </p:spTree>
    <p:extLst>
      <p:ext uri="{BB962C8B-B14F-4D97-AF65-F5344CB8AC3E}">
        <p14:creationId xmlns:p14="http://schemas.microsoft.com/office/powerpoint/2010/main" val="2868696865"/>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Protocol Basics</a:t>
            </a:r>
            <a:endParaRPr lang="en-US" dirty="0"/>
          </a:p>
        </p:txBody>
      </p:sp>
      <p:sp>
        <p:nvSpPr>
          <p:cNvPr id="3" name="Content Placeholder 2"/>
          <p:cNvSpPr>
            <a:spLocks noGrp="1"/>
          </p:cNvSpPr>
          <p:nvPr>
            <p:ph idx="1"/>
          </p:nvPr>
        </p:nvSpPr>
        <p:spPr/>
        <p:txBody>
          <a:bodyPr/>
          <a:lstStyle/>
          <a:p>
            <a:r>
              <a:rPr lang="de-DE" dirty="0" err="1"/>
              <a:t>To</a:t>
            </a:r>
            <a:r>
              <a:rPr lang="de-DE" dirty="0"/>
              <a:t> </a:t>
            </a:r>
            <a:r>
              <a:rPr lang="de-DE" dirty="0" err="1"/>
              <a:t>get</a:t>
            </a:r>
            <a:r>
              <a:rPr lang="de-DE" dirty="0"/>
              <a:t> </a:t>
            </a:r>
            <a:r>
              <a:rPr lang="de-DE" dirty="0" err="1"/>
              <a:t>data</a:t>
            </a:r>
            <a:r>
              <a:rPr lang="de-DE" dirty="0"/>
              <a:t> </a:t>
            </a:r>
            <a:r>
              <a:rPr lang="de-DE" dirty="0" err="1"/>
              <a:t>transferred</a:t>
            </a:r>
            <a:r>
              <a:rPr lang="de-DE" dirty="0"/>
              <a:t> </a:t>
            </a:r>
            <a:r>
              <a:rPr lang="de-DE" dirty="0" err="1"/>
              <a:t>from</a:t>
            </a:r>
            <a:r>
              <a:rPr lang="de-DE" dirty="0"/>
              <a:t> </a:t>
            </a:r>
            <a:r>
              <a:rPr lang="de-DE" dirty="0" err="1"/>
              <a:t>one</a:t>
            </a:r>
            <a:r>
              <a:rPr lang="de-DE" dirty="0"/>
              <a:t> </a:t>
            </a:r>
            <a:r>
              <a:rPr lang="de-DE" dirty="0" err="1"/>
              <a:t>point</a:t>
            </a:r>
            <a:r>
              <a:rPr lang="de-DE" dirty="0"/>
              <a:t> </a:t>
            </a:r>
            <a:r>
              <a:rPr lang="de-DE" dirty="0" err="1"/>
              <a:t>to</a:t>
            </a:r>
            <a:r>
              <a:rPr lang="de-DE" dirty="0"/>
              <a:t> </a:t>
            </a:r>
            <a:r>
              <a:rPr lang="de-DE" dirty="0" err="1"/>
              <a:t>the</a:t>
            </a:r>
            <a:r>
              <a:rPr lang="de-DE" dirty="0"/>
              <a:t> </a:t>
            </a:r>
            <a:r>
              <a:rPr lang="de-DE" dirty="0" err="1"/>
              <a:t>other</a:t>
            </a:r>
            <a:r>
              <a:rPr lang="de-DE" dirty="0"/>
              <a:t> </a:t>
            </a:r>
            <a:r>
              <a:rPr lang="de-DE" dirty="0" err="1"/>
              <a:t>the</a:t>
            </a:r>
            <a:r>
              <a:rPr lang="de-DE" dirty="0"/>
              <a:t> </a:t>
            </a:r>
            <a:r>
              <a:rPr lang="de-DE" dirty="0" err="1"/>
              <a:t>physical</a:t>
            </a:r>
            <a:r>
              <a:rPr lang="de-DE" dirty="0"/>
              <a:t> </a:t>
            </a:r>
            <a:r>
              <a:rPr lang="de-DE" dirty="0" err="1"/>
              <a:t>layer</a:t>
            </a:r>
            <a:r>
              <a:rPr lang="de-DE" dirty="0"/>
              <a:t> </a:t>
            </a:r>
            <a:r>
              <a:rPr lang="de-DE" dirty="0" err="1"/>
              <a:t>needs</a:t>
            </a:r>
            <a:r>
              <a:rPr lang="de-DE" dirty="0"/>
              <a:t> </a:t>
            </a:r>
            <a:r>
              <a:rPr lang="de-DE" dirty="0" err="1"/>
              <a:t>to</a:t>
            </a:r>
            <a:r>
              <a:rPr lang="de-DE" dirty="0"/>
              <a:t> </a:t>
            </a:r>
            <a:r>
              <a:rPr lang="de-DE" dirty="0" err="1"/>
              <a:t>be</a:t>
            </a:r>
            <a:r>
              <a:rPr lang="de-DE" dirty="0"/>
              <a:t> ok </a:t>
            </a:r>
            <a:r>
              <a:rPr lang="de-DE" dirty="0" err="1"/>
              <a:t>and</a:t>
            </a:r>
            <a:r>
              <a:rPr lang="de-DE" dirty="0"/>
              <a:t> </a:t>
            </a:r>
            <a:r>
              <a:rPr lang="de-DE" dirty="0" err="1"/>
              <a:t>tested</a:t>
            </a:r>
            <a:endParaRPr lang="de-DE" dirty="0"/>
          </a:p>
          <a:p>
            <a:pPr lvl="1"/>
            <a:r>
              <a:rPr lang="de-DE" dirty="0" err="1"/>
              <a:t>Example</a:t>
            </a:r>
            <a:r>
              <a:rPr lang="de-DE" dirty="0"/>
              <a:t>:</a:t>
            </a:r>
          </a:p>
          <a:p>
            <a:pPr lvl="2"/>
            <a:r>
              <a:rPr lang="de-DE" dirty="0" err="1"/>
              <a:t>If</a:t>
            </a:r>
            <a:r>
              <a:rPr lang="de-DE" dirty="0"/>
              <a:t> I </a:t>
            </a:r>
            <a:r>
              <a:rPr lang="de-DE" dirty="0" err="1"/>
              <a:t>would</a:t>
            </a:r>
            <a:r>
              <a:rPr lang="de-DE" dirty="0"/>
              <a:t> </a:t>
            </a:r>
            <a:r>
              <a:rPr lang="de-DE" dirty="0" err="1"/>
              <a:t>have</a:t>
            </a:r>
            <a:r>
              <a:rPr lang="de-DE" dirty="0"/>
              <a:t> </a:t>
            </a:r>
            <a:r>
              <a:rPr lang="de-DE" dirty="0" err="1"/>
              <a:t>problems</a:t>
            </a:r>
            <a:r>
              <a:rPr lang="de-DE" dirty="0"/>
              <a:t> </a:t>
            </a:r>
            <a:r>
              <a:rPr lang="de-DE" dirty="0" err="1"/>
              <a:t>with</a:t>
            </a:r>
            <a:r>
              <a:rPr lang="de-DE" dirty="0"/>
              <a:t> </a:t>
            </a:r>
            <a:r>
              <a:rPr lang="de-DE" dirty="0" err="1"/>
              <a:t>my</a:t>
            </a:r>
            <a:r>
              <a:rPr lang="de-DE" dirty="0"/>
              <a:t> </a:t>
            </a:r>
            <a:r>
              <a:rPr lang="de-DE" dirty="0" err="1"/>
              <a:t>voice</a:t>
            </a:r>
            <a:r>
              <a:rPr lang="de-DE" dirty="0"/>
              <a:t> </a:t>
            </a:r>
            <a:r>
              <a:rPr lang="de-DE" dirty="0" err="1"/>
              <a:t>and</a:t>
            </a:r>
            <a:r>
              <a:rPr lang="de-DE" dirty="0"/>
              <a:t> </a:t>
            </a:r>
            <a:r>
              <a:rPr lang="de-DE" dirty="0" err="1"/>
              <a:t>weren‘t</a:t>
            </a:r>
            <a:r>
              <a:rPr lang="de-DE" dirty="0"/>
              <a:t> </a:t>
            </a:r>
            <a:r>
              <a:rPr lang="de-DE" dirty="0" err="1"/>
              <a:t>able</a:t>
            </a:r>
            <a:r>
              <a:rPr lang="de-DE" dirty="0"/>
              <a:t> </a:t>
            </a:r>
            <a:r>
              <a:rPr lang="de-DE" dirty="0" err="1"/>
              <a:t>to</a:t>
            </a:r>
            <a:r>
              <a:rPr lang="de-DE" dirty="0"/>
              <a:t> </a:t>
            </a:r>
            <a:r>
              <a:rPr lang="de-DE" dirty="0" err="1"/>
              <a:t>speak</a:t>
            </a:r>
            <a:r>
              <a:rPr lang="de-DE" dirty="0"/>
              <a:t> </a:t>
            </a:r>
            <a:r>
              <a:rPr lang="de-DE" dirty="0" err="1"/>
              <a:t>you</a:t>
            </a:r>
            <a:r>
              <a:rPr lang="de-DE" dirty="0"/>
              <a:t> </a:t>
            </a:r>
            <a:r>
              <a:rPr lang="de-DE" dirty="0" err="1"/>
              <a:t>wouldn‘t</a:t>
            </a:r>
            <a:r>
              <a:rPr lang="de-DE" dirty="0"/>
              <a:t> </a:t>
            </a:r>
            <a:r>
              <a:rPr lang="de-DE" dirty="0" err="1"/>
              <a:t>hear</a:t>
            </a:r>
            <a:r>
              <a:rPr lang="de-DE" dirty="0"/>
              <a:t> </a:t>
            </a:r>
            <a:r>
              <a:rPr lang="de-DE" dirty="0" err="1"/>
              <a:t>anything</a:t>
            </a:r>
            <a:endParaRPr lang="de-DE" dirty="0"/>
          </a:p>
          <a:p>
            <a:pPr lvl="2"/>
            <a:r>
              <a:rPr lang="de-DE" dirty="0"/>
              <a:t>Even if you were able to interpret my used protocol ( language ), there would be no communication</a:t>
            </a:r>
          </a:p>
          <a:p>
            <a:r>
              <a:rPr lang="de-DE" dirty="0" err="1"/>
              <a:t>Normally</a:t>
            </a:r>
            <a:r>
              <a:rPr lang="de-DE" dirty="0"/>
              <a:t> </a:t>
            </a:r>
            <a:r>
              <a:rPr lang="de-DE" dirty="0" err="1"/>
              <a:t>the</a:t>
            </a:r>
            <a:r>
              <a:rPr lang="de-DE" dirty="0"/>
              <a:t> </a:t>
            </a:r>
            <a:r>
              <a:rPr lang="de-DE" dirty="0" err="1"/>
              <a:t>test</a:t>
            </a:r>
            <a:r>
              <a:rPr lang="de-DE" dirty="0"/>
              <a:t> </a:t>
            </a:r>
            <a:r>
              <a:rPr lang="de-DE" dirty="0" err="1"/>
              <a:t>of</a:t>
            </a:r>
            <a:r>
              <a:rPr lang="de-DE" dirty="0"/>
              <a:t> </a:t>
            </a:r>
            <a:r>
              <a:rPr lang="de-DE" dirty="0" err="1"/>
              <a:t>the</a:t>
            </a:r>
            <a:r>
              <a:rPr lang="de-DE" dirty="0"/>
              <a:t> </a:t>
            </a:r>
            <a:r>
              <a:rPr lang="de-DE" dirty="0" err="1"/>
              <a:t>physical</a:t>
            </a:r>
            <a:r>
              <a:rPr lang="de-DE" dirty="0"/>
              <a:t> </a:t>
            </a:r>
            <a:r>
              <a:rPr lang="de-DE" dirty="0" err="1"/>
              <a:t>layer</a:t>
            </a:r>
            <a:r>
              <a:rPr lang="de-DE" dirty="0"/>
              <a:t> </a:t>
            </a:r>
            <a:r>
              <a:rPr lang="de-DE" dirty="0" err="1"/>
              <a:t>is</a:t>
            </a:r>
            <a:r>
              <a:rPr lang="de-DE" dirty="0"/>
              <a:t> </a:t>
            </a:r>
            <a:r>
              <a:rPr lang="de-DE" dirty="0" err="1"/>
              <a:t>done</a:t>
            </a:r>
            <a:r>
              <a:rPr lang="de-DE" dirty="0"/>
              <a:t> </a:t>
            </a:r>
            <a:r>
              <a:rPr lang="de-DE" dirty="0" err="1"/>
              <a:t>using</a:t>
            </a:r>
            <a:r>
              <a:rPr lang="de-DE" dirty="0"/>
              <a:t> an </a:t>
            </a:r>
            <a:r>
              <a:rPr lang="de-DE" dirty="0" err="1"/>
              <a:t>oscilloscope</a:t>
            </a:r>
            <a:endParaRPr lang="de-DE" dirty="0"/>
          </a:p>
          <a:p>
            <a:pPr lvl="1"/>
            <a:r>
              <a:rPr lang="de-DE" dirty="0" err="1"/>
              <a:t>Jitter</a:t>
            </a:r>
            <a:r>
              <a:rPr lang="de-DE" dirty="0"/>
              <a:t> Test</a:t>
            </a:r>
          </a:p>
          <a:p>
            <a:pPr lvl="1"/>
            <a:r>
              <a:rPr lang="de-DE" dirty="0" err="1"/>
              <a:t>Rise</a:t>
            </a:r>
            <a:r>
              <a:rPr lang="de-DE" dirty="0"/>
              <a:t> Time</a:t>
            </a:r>
          </a:p>
          <a:p>
            <a:pPr lvl="1"/>
            <a:r>
              <a:rPr lang="de-DE" dirty="0"/>
              <a:t>Eye </a:t>
            </a:r>
            <a:r>
              <a:rPr lang="de-DE" dirty="0" err="1"/>
              <a:t>Diagram</a:t>
            </a:r>
            <a:endParaRPr lang="de-DE" dirty="0"/>
          </a:p>
          <a:p>
            <a:endParaRPr lang="de-DE" dirty="0"/>
          </a:p>
          <a:p>
            <a:pPr marL="0" indent="0">
              <a:buNone/>
            </a:pPr>
            <a:endParaRPr lang="en-US" dirty="0"/>
          </a:p>
        </p:txBody>
      </p:sp>
      <p:sp>
        <p:nvSpPr>
          <p:cNvPr id="4" name="Footer Placeholder 3"/>
          <p:cNvSpPr>
            <a:spLocks noGrp="1"/>
          </p:cNvSpPr>
          <p:nvPr>
            <p:ph type="ftr" sz="quarter" idx="11"/>
          </p:nvPr>
        </p:nvSpPr>
        <p:spPr/>
        <p:txBody>
          <a:bodyPr/>
          <a:lstStyle/>
          <a:p>
            <a:r>
              <a:rPr lang="en-US"/>
              <a:t>Company Confidential</a:t>
            </a:r>
          </a:p>
        </p:txBody>
      </p:sp>
    </p:spTree>
    <p:extLst>
      <p:ext uri="{BB962C8B-B14F-4D97-AF65-F5344CB8AC3E}">
        <p14:creationId xmlns:p14="http://schemas.microsoft.com/office/powerpoint/2010/main" val="2624279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Protocol Basics</a:t>
            </a:r>
            <a:endParaRPr lang="en-US" dirty="0"/>
          </a:p>
        </p:txBody>
      </p:sp>
      <p:sp>
        <p:nvSpPr>
          <p:cNvPr id="3" name="Content Placeholder 2"/>
          <p:cNvSpPr>
            <a:spLocks noGrp="1"/>
          </p:cNvSpPr>
          <p:nvPr>
            <p:ph idx="1"/>
          </p:nvPr>
        </p:nvSpPr>
        <p:spPr/>
        <p:txBody>
          <a:bodyPr/>
          <a:lstStyle/>
          <a:p>
            <a:r>
              <a:rPr lang="de-DE" dirty="0"/>
              <a:t>Assuming the physical layer is correctly working, the protocol layer needs to be checked.</a:t>
            </a:r>
          </a:p>
          <a:p>
            <a:r>
              <a:rPr lang="de-DE" dirty="0"/>
              <a:t>As mentioned before, the protocol is a kind of command set which can be interpreted by the sender and the receiver</a:t>
            </a:r>
          </a:p>
          <a:p>
            <a:pPr lvl="1"/>
            <a:r>
              <a:rPr lang="de-DE" dirty="0" err="1"/>
              <a:t>Depending</a:t>
            </a:r>
            <a:r>
              <a:rPr lang="de-DE" dirty="0"/>
              <a:t> on </a:t>
            </a:r>
            <a:r>
              <a:rPr lang="de-DE" dirty="0" err="1"/>
              <a:t>the</a:t>
            </a:r>
            <a:r>
              <a:rPr lang="de-DE" dirty="0"/>
              <a:t> </a:t>
            </a:r>
            <a:r>
              <a:rPr lang="de-DE" dirty="0" err="1"/>
              <a:t>protocol</a:t>
            </a:r>
            <a:r>
              <a:rPr lang="de-DE" dirty="0"/>
              <a:t> </a:t>
            </a:r>
            <a:r>
              <a:rPr lang="de-DE" dirty="0" err="1"/>
              <a:t>the</a:t>
            </a:r>
            <a:r>
              <a:rPr lang="de-DE" dirty="0"/>
              <a:t> </a:t>
            </a:r>
            <a:r>
              <a:rPr lang="de-DE" dirty="0" err="1"/>
              <a:t>sender</a:t>
            </a:r>
            <a:r>
              <a:rPr lang="de-DE" dirty="0"/>
              <a:t> </a:t>
            </a:r>
            <a:r>
              <a:rPr lang="de-DE" dirty="0" err="1"/>
              <a:t>has</a:t>
            </a:r>
            <a:r>
              <a:rPr lang="de-DE" dirty="0"/>
              <a:t> different </a:t>
            </a:r>
            <a:r>
              <a:rPr lang="de-DE" dirty="0" err="1"/>
              <a:t>names</a:t>
            </a:r>
            <a:endParaRPr lang="de-DE" dirty="0"/>
          </a:p>
          <a:p>
            <a:pPr lvl="2"/>
            <a:r>
              <a:rPr lang="de-DE" dirty="0"/>
              <a:t>Host -&gt; USB</a:t>
            </a:r>
          </a:p>
          <a:p>
            <a:pPr lvl="2"/>
            <a:r>
              <a:rPr lang="de-DE" dirty="0"/>
              <a:t>Master -&gt; General</a:t>
            </a:r>
          </a:p>
          <a:p>
            <a:pPr lvl="2"/>
            <a:r>
              <a:rPr lang="de-DE" dirty="0"/>
              <a:t>Root </a:t>
            </a:r>
            <a:r>
              <a:rPr lang="de-DE" dirty="0" err="1"/>
              <a:t>Complex</a:t>
            </a:r>
            <a:r>
              <a:rPr lang="de-DE" dirty="0"/>
              <a:t> -&gt; </a:t>
            </a:r>
            <a:r>
              <a:rPr lang="de-DE" dirty="0" err="1"/>
              <a:t>PCIe</a:t>
            </a:r>
            <a:endParaRPr lang="de-DE" dirty="0"/>
          </a:p>
          <a:p>
            <a:pPr lvl="1"/>
            <a:r>
              <a:rPr lang="de-DE" dirty="0"/>
              <a:t>The Receiver </a:t>
            </a:r>
            <a:r>
              <a:rPr lang="de-DE" dirty="0" err="1"/>
              <a:t>is</a:t>
            </a:r>
            <a:r>
              <a:rPr lang="de-DE" dirty="0"/>
              <a:t> </a:t>
            </a:r>
            <a:r>
              <a:rPr lang="de-DE" dirty="0" err="1"/>
              <a:t>known</a:t>
            </a:r>
            <a:r>
              <a:rPr lang="de-DE" dirty="0"/>
              <a:t> </a:t>
            </a:r>
            <a:r>
              <a:rPr lang="de-DE" dirty="0" err="1"/>
              <a:t>as</a:t>
            </a:r>
            <a:r>
              <a:rPr lang="de-DE" dirty="0"/>
              <a:t> </a:t>
            </a:r>
          </a:p>
          <a:p>
            <a:pPr lvl="2"/>
            <a:r>
              <a:rPr lang="de-DE" dirty="0"/>
              <a:t>Device -&gt; USB, </a:t>
            </a:r>
            <a:r>
              <a:rPr lang="de-DE" dirty="0" err="1"/>
              <a:t>PCIe</a:t>
            </a:r>
            <a:endParaRPr lang="de-DE" dirty="0"/>
          </a:p>
          <a:p>
            <a:pPr lvl="2"/>
            <a:r>
              <a:rPr lang="de-DE" dirty="0"/>
              <a:t>Slave -&gt; Bluetooth</a:t>
            </a:r>
          </a:p>
          <a:p>
            <a:pPr marL="57150" indent="0">
              <a:buNone/>
            </a:pPr>
            <a:endParaRPr lang="en-US" dirty="0"/>
          </a:p>
        </p:txBody>
      </p:sp>
      <p:sp>
        <p:nvSpPr>
          <p:cNvPr id="4" name="Footer Placeholder 3"/>
          <p:cNvSpPr>
            <a:spLocks noGrp="1"/>
          </p:cNvSpPr>
          <p:nvPr>
            <p:ph type="ftr" sz="quarter" idx="11"/>
          </p:nvPr>
        </p:nvSpPr>
        <p:spPr/>
        <p:txBody>
          <a:bodyPr/>
          <a:lstStyle/>
          <a:p>
            <a:r>
              <a:rPr lang="en-US"/>
              <a:t>Company Confidential</a:t>
            </a:r>
          </a:p>
        </p:txBody>
      </p:sp>
    </p:spTree>
    <p:extLst>
      <p:ext uri="{BB962C8B-B14F-4D97-AF65-F5344CB8AC3E}">
        <p14:creationId xmlns:p14="http://schemas.microsoft.com/office/powerpoint/2010/main" val="300821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Protocol Basics</a:t>
            </a:r>
            <a:endParaRPr lang="en-US" dirty="0"/>
          </a:p>
        </p:txBody>
      </p:sp>
      <p:sp>
        <p:nvSpPr>
          <p:cNvPr id="3" name="Content Placeholder 2"/>
          <p:cNvSpPr>
            <a:spLocks noGrp="1"/>
          </p:cNvSpPr>
          <p:nvPr>
            <p:ph idx="1"/>
          </p:nvPr>
        </p:nvSpPr>
        <p:spPr/>
        <p:txBody>
          <a:bodyPr>
            <a:normAutofit lnSpcReduction="10000"/>
          </a:bodyPr>
          <a:lstStyle/>
          <a:p>
            <a:r>
              <a:rPr lang="de-DE" dirty="0"/>
              <a:t>A </a:t>
            </a:r>
            <a:r>
              <a:rPr lang="de-DE" dirty="0" err="1"/>
              <a:t>protocol</a:t>
            </a:r>
            <a:r>
              <a:rPr lang="de-DE" dirty="0"/>
              <a:t> </a:t>
            </a:r>
            <a:r>
              <a:rPr lang="de-DE" dirty="0" err="1"/>
              <a:t>needs</a:t>
            </a:r>
            <a:r>
              <a:rPr lang="de-DE" dirty="0"/>
              <a:t> </a:t>
            </a:r>
            <a:r>
              <a:rPr lang="de-DE" dirty="0" err="1"/>
              <a:t>to</a:t>
            </a:r>
            <a:r>
              <a:rPr lang="de-DE" dirty="0"/>
              <a:t> </a:t>
            </a:r>
            <a:r>
              <a:rPr lang="de-DE" dirty="0" err="1"/>
              <a:t>be</a:t>
            </a:r>
            <a:r>
              <a:rPr lang="de-DE" dirty="0"/>
              <a:t> </a:t>
            </a:r>
            <a:r>
              <a:rPr lang="de-DE" dirty="0" err="1"/>
              <a:t>defined</a:t>
            </a:r>
            <a:r>
              <a:rPr lang="de-DE" dirty="0"/>
              <a:t> </a:t>
            </a:r>
          </a:p>
          <a:p>
            <a:pPr lvl="1"/>
            <a:r>
              <a:rPr lang="de-DE" dirty="0"/>
              <a:t>Like the languages used in real life, the protocol for instrumentation is standarized</a:t>
            </a:r>
          </a:p>
          <a:p>
            <a:pPr lvl="2"/>
            <a:r>
              <a:rPr lang="de-DE" dirty="0"/>
              <a:t>If someone would assume that the english language is based on the german wording, the protocol ( communication ) would never be successful.</a:t>
            </a:r>
          </a:p>
          <a:p>
            <a:r>
              <a:rPr lang="de-DE" dirty="0"/>
              <a:t>This standardization is done by special interest groups ( Sig )</a:t>
            </a:r>
          </a:p>
          <a:p>
            <a:pPr lvl="1"/>
            <a:r>
              <a:rPr lang="de-DE" dirty="0"/>
              <a:t>Bluetooth -&gt; Bluetooth </a:t>
            </a:r>
            <a:r>
              <a:rPr lang="de-DE" dirty="0" err="1"/>
              <a:t>Sig</a:t>
            </a:r>
            <a:endParaRPr lang="de-DE" dirty="0"/>
          </a:p>
          <a:p>
            <a:pPr lvl="1"/>
            <a:r>
              <a:rPr lang="de-DE" dirty="0"/>
              <a:t>USB -&gt; USB.org</a:t>
            </a:r>
          </a:p>
          <a:p>
            <a:pPr lvl="1"/>
            <a:r>
              <a:rPr lang="de-DE" dirty="0" err="1"/>
              <a:t>PCIe</a:t>
            </a:r>
            <a:r>
              <a:rPr lang="de-DE" dirty="0"/>
              <a:t> -&gt; </a:t>
            </a:r>
            <a:r>
              <a:rPr lang="de-DE" dirty="0" err="1"/>
              <a:t>PCISig</a:t>
            </a:r>
            <a:endParaRPr lang="de-DE" dirty="0"/>
          </a:p>
          <a:p>
            <a:r>
              <a:rPr lang="de-DE" dirty="0"/>
              <a:t>This </a:t>
            </a:r>
            <a:r>
              <a:rPr lang="de-DE" dirty="0" err="1"/>
              <a:t>interest</a:t>
            </a:r>
            <a:r>
              <a:rPr lang="de-DE" dirty="0"/>
              <a:t> </a:t>
            </a:r>
            <a:r>
              <a:rPr lang="de-DE" dirty="0" err="1"/>
              <a:t>groups</a:t>
            </a:r>
            <a:r>
              <a:rPr lang="de-DE" dirty="0"/>
              <a:t> </a:t>
            </a:r>
            <a:r>
              <a:rPr lang="de-DE" dirty="0" err="1"/>
              <a:t>define</a:t>
            </a:r>
            <a:r>
              <a:rPr lang="de-DE" dirty="0"/>
              <a:t> </a:t>
            </a:r>
            <a:r>
              <a:rPr lang="de-DE" dirty="0" err="1"/>
              <a:t>the</a:t>
            </a:r>
            <a:r>
              <a:rPr lang="de-DE" dirty="0"/>
              <a:t> </a:t>
            </a:r>
            <a:r>
              <a:rPr lang="de-DE" dirty="0" err="1"/>
              <a:t>specification</a:t>
            </a:r>
            <a:endParaRPr lang="de-DE" dirty="0"/>
          </a:p>
          <a:p>
            <a:pPr lvl="1"/>
            <a:r>
              <a:rPr lang="de-DE" dirty="0"/>
              <a:t>Bluetooth 5</a:t>
            </a:r>
          </a:p>
          <a:p>
            <a:pPr lvl="1"/>
            <a:r>
              <a:rPr lang="de-DE" dirty="0"/>
              <a:t>USB 3.1 GEN2 ( USB </a:t>
            </a:r>
            <a:r>
              <a:rPr lang="de-DE" dirty="0" err="1"/>
              <a:t>SuperSpeed</a:t>
            </a:r>
            <a:r>
              <a:rPr lang="de-DE" dirty="0"/>
              <a:t>+)</a:t>
            </a:r>
          </a:p>
          <a:p>
            <a:pPr lvl="1"/>
            <a:r>
              <a:rPr lang="de-DE" dirty="0" err="1"/>
              <a:t>PCIe</a:t>
            </a:r>
            <a:r>
              <a:rPr lang="de-DE" dirty="0"/>
              <a:t> GEN4 ( 16 </a:t>
            </a:r>
            <a:r>
              <a:rPr lang="de-DE" dirty="0" err="1"/>
              <a:t>Gbit</a:t>
            </a:r>
            <a:r>
              <a:rPr lang="de-DE" dirty="0"/>
              <a:t> x 16 Lanes )</a:t>
            </a:r>
            <a:endParaRPr lang="en-US" dirty="0"/>
          </a:p>
        </p:txBody>
      </p:sp>
      <p:sp>
        <p:nvSpPr>
          <p:cNvPr id="4" name="Footer Placeholder 3"/>
          <p:cNvSpPr>
            <a:spLocks noGrp="1"/>
          </p:cNvSpPr>
          <p:nvPr>
            <p:ph type="ftr" sz="quarter" idx="11"/>
          </p:nvPr>
        </p:nvSpPr>
        <p:spPr/>
        <p:txBody>
          <a:bodyPr/>
          <a:lstStyle/>
          <a:p>
            <a:r>
              <a:rPr lang="en-US"/>
              <a:t>Company Confidential</a:t>
            </a:r>
          </a:p>
        </p:txBody>
      </p:sp>
    </p:spTree>
    <p:extLst>
      <p:ext uri="{BB962C8B-B14F-4D97-AF65-F5344CB8AC3E}">
        <p14:creationId xmlns:p14="http://schemas.microsoft.com/office/powerpoint/2010/main" val="2339440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1026"/>
          <p:cNvSpPr>
            <a:spLocks noGrp="1" noChangeArrowheads="1"/>
          </p:cNvSpPr>
          <p:nvPr>
            <p:ph type="ctrTitle"/>
          </p:nvPr>
        </p:nvSpPr>
        <p:spPr/>
        <p:txBody>
          <a:bodyPr/>
          <a:lstStyle/>
          <a:p>
            <a:r>
              <a:rPr lang="en-GB" dirty="0"/>
              <a:t>Protocol Stack</a:t>
            </a:r>
          </a:p>
        </p:txBody>
      </p:sp>
      <p:sp>
        <p:nvSpPr>
          <p:cNvPr id="674819" name="Rectangle 1027"/>
          <p:cNvSpPr>
            <a:spLocks noGrp="1" noChangeArrowheads="1"/>
          </p:cNvSpPr>
          <p:nvPr>
            <p:ph type="subTitle" idx="1"/>
          </p:nvPr>
        </p:nvSpPr>
        <p:spPr/>
        <p:txBody>
          <a:bodyPr/>
          <a:lstStyle/>
          <a:p>
            <a:endParaRPr lang="en-US" dirty="0"/>
          </a:p>
        </p:txBody>
      </p:sp>
    </p:spTree>
    <p:extLst>
      <p:ext uri="{BB962C8B-B14F-4D97-AF65-F5344CB8AC3E}">
        <p14:creationId xmlns:p14="http://schemas.microsoft.com/office/powerpoint/2010/main" val="281283505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OSI </a:t>
            </a:r>
            <a:r>
              <a:rPr lang="de-DE" dirty="0" err="1"/>
              <a:t>Layers</a:t>
            </a:r>
            <a:endParaRPr lang="en-US" dirty="0"/>
          </a:p>
        </p:txBody>
      </p:sp>
      <p:sp>
        <p:nvSpPr>
          <p:cNvPr id="3" name="Content Placeholder 2"/>
          <p:cNvSpPr>
            <a:spLocks noGrp="1"/>
          </p:cNvSpPr>
          <p:nvPr>
            <p:ph idx="1"/>
          </p:nvPr>
        </p:nvSpPr>
        <p:spPr/>
        <p:txBody>
          <a:bodyPr/>
          <a:lstStyle/>
          <a:p>
            <a:r>
              <a:rPr lang="de-DE" dirty="0"/>
              <a:t>Most </a:t>
            </a:r>
            <a:r>
              <a:rPr lang="de-DE" dirty="0" err="1"/>
              <a:t>of</a:t>
            </a:r>
            <a:r>
              <a:rPr lang="de-DE" dirty="0"/>
              <a:t> </a:t>
            </a:r>
            <a:r>
              <a:rPr lang="de-DE" dirty="0" err="1"/>
              <a:t>the</a:t>
            </a:r>
            <a:r>
              <a:rPr lang="de-DE" dirty="0"/>
              <a:t> </a:t>
            </a:r>
            <a:r>
              <a:rPr lang="de-DE" dirty="0" err="1"/>
              <a:t>protocols</a:t>
            </a:r>
            <a:r>
              <a:rPr lang="de-DE" dirty="0"/>
              <a:t> follow </a:t>
            </a:r>
            <a:r>
              <a:rPr lang="de-DE" dirty="0" err="1"/>
              <a:t>the</a:t>
            </a:r>
            <a:r>
              <a:rPr lang="de-DE" dirty="0"/>
              <a:t> OSI Layer </a:t>
            </a:r>
            <a:r>
              <a:rPr lang="de-DE" dirty="0" err="1"/>
              <a:t>model</a:t>
            </a:r>
            <a:endParaRPr lang="de-DE" dirty="0"/>
          </a:p>
          <a:p>
            <a:endParaRPr lang="en-US" dirty="0"/>
          </a:p>
        </p:txBody>
      </p:sp>
      <p:sp>
        <p:nvSpPr>
          <p:cNvPr id="4" name="Footer Placeholder 3"/>
          <p:cNvSpPr>
            <a:spLocks noGrp="1"/>
          </p:cNvSpPr>
          <p:nvPr>
            <p:ph type="ftr" sz="quarter" idx="11"/>
          </p:nvPr>
        </p:nvSpPr>
        <p:spPr/>
        <p:txBody>
          <a:bodyPr/>
          <a:lstStyle/>
          <a:p>
            <a:r>
              <a:rPr lang="en-US"/>
              <a:t>Company Confidential</a:t>
            </a:r>
          </a:p>
        </p:txBody>
      </p:sp>
      <p:pic>
        <p:nvPicPr>
          <p:cNvPr id="5" name="Content Placeholder 6"/>
          <p:cNvPicPr>
            <a:picLocks noChangeAspect="1"/>
          </p:cNvPicPr>
          <p:nvPr/>
        </p:nvPicPr>
        <p:blipFill>
          <a:blip r:embed="rId2"/>
          <a:stretch>
            <a:fillRect/>
          </a:stretch>
        </p:blipFill>
        <p:spPr>
          <a:xfrm>
            <a:off x="1752600" y="1657350"/>
            <a:ext cx="4953000" cy="2876062"/>
          </a:xfrm>
          <a:prstGeom prst="rect">
            <a:avLst/>
          </a:prstGeom>
        </p:spPr>
      </p:pic>
    </p:spTree>
    <p:extLst>
      <p:ext uri="{BB962C8B-B14F-4D97-AF65-F5344CB8AC3E}">
        <p14:creationId xmlns:p14="http://schemas.microsoft.com/office/powerpoint/2010/main" val="147647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400301" y="228600"/>
            <a:ext cx="3946922" cy="419100"/>
          </a:xfrm>
          <a:prstGeom prst="rect">
            <a:avLst/>
          </a:prstGeom>
          <a:noFill/>
          <a:ln w="9525">
            <a:noFill/>
            <a:miter lim="800000"/>
            <a:headEnd/>
            <a:tailEnd/>
          </a:ln>
        </p:spPr>
        <p:txBody>
          <a:bodyPr lIns="69056" tIns="34529" rIns="69056" bIns="34529" anchor="b"/>
          <a:lstStyle/>
          <a:p>
            <a:endParaRPr lang="en-US" sz="1350">
              <a:latin typeface="Times New Roman" pitchFamily="18" charset="0"/>
            </a:endParaRPr>
          </a:p>
        </p:txBody>
      </p:sp>
      <p:sp>
        <p:nvSpPr>
          <p:cNvPr id="22531" name="Rectangle 3"/>
          <p:cNvSpPr>
            <a:spLocks noChangeArrowheads="1"/>
          </p:cNvSpPr>
          <p:nvPr/>
        </p:nvSpPr>
        <p:spPr bwMode="auto">
          <a:xfrm>
            <a:off x="2286000" y="0"/>
            <a:ext cx="5715000" cy="857250"/>
          </a:xfrm>
          <a:prstGeom prst="rect">
            <a:avLst/>
          </a:prstGeom>
          <a:noFill/>
          <a:ln w="9525">
            <a:noFill/>
            <a:miter lim="800000"/>
            <a:headEnd/>
            <a:tailEnd/>
          </a:ln>
        </p:spPr>
        <p:txBody>
          <a:bodyPr anchor="ctr"/>
          <a:lstStyle/>
          <a:p>
            <a:endParaRPr lang="en-US" sz="1350">
              <a:latin typeface="Times New Roman" pitchFamily="18" charset="0"/>
            </a:endParaRPr>
          </a:p>
        </p:txBody>
      </p:sp>
      <p:sp>
        <p:nvSpPr>
          <p:cNvPr id="22532" name="Rectangle 4"/>
          <p:cNvSpPr>
            <a:spLocks noChangeArrowheads="1"/>
          </p:cNvSpPr>
          <p:nvPr/>
        </p:nvSpPr>
        <p:spPr bwMode="auto">
          <a:xfrm>
            <a:off x="3086100" y="4200525"/>
            <a:ext cx="3209925" cy="409575"/>
          </a:xfrm>
          <a:prstGeom prst="rect">
            <a:avLst/>
          </a:prstGeom>
          <a:solidFill>
            <a:srgbClr val="5890C8"/>
          </a:solidFill>
          <a:ln w="127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a:r>
              <a:rPr lang="en-US" sz="1350" dirty="0"/>
              <a:t>Raw Data Stream</a:t>
            </a:r>
          </a:p>
        </p:txBody>
      </p:sp>
      <p:sp>
        <p:nvSpPr>
          <p:cNvPr id="22533" name="Line 5"/>
          <p:cNvSpPr>
            <a:spLocks noChangeShapeType="1"/>
          </p:cNvSpPr>
          <p:nvPr/>
        </p:nvSpPr>
        <p:spPr bwMode="auto">
          <a:xfrm flipV="1">
            <a:off x="6062663" y="3714751"/>
            <a:ext cx="0" cy="403622"/>
          </a:xfrm>
          <a:prstGeom prst="line">
            <a:avLst/>
          </a:prstGeom>
          <a:noFill/>
          <a:ln w="38100">
            <a:solidFill>
              <a:schemeClr val="tx1"/>
            </a:solidFill>
            <a:round/>
            <a:headEnd type="none" w="sm" len="sm"/>
            <a:tailEnd type="triangle" w="med" len="med"/>
          </a:ln>
        </p:spPr>
        <p:txBody>
          <a:bodyPr/>
          <a:lstStyle/>
          <a:p>
            <a:endParaRPr lang="en-US" sz="1350"/>
          </a:p>
        </p:txBody>
      </p:sp>
      <p:sp>
        <p:nvSpPr>
          <p:cNvPr id="22534" name="Rectangle 6"/>
          <p:cNvSpPr>
            <a:spLocks noChangeArrowheads="1"/>
          </p:cNvSpPr>
          <p:nvPr/>
        </p:nvSpPr>
        <p:spPr bwMode="gray">
          <a:xfrm>
            <a:off x="2400300" y="2343150"/>
            <a:ext cx="1752600" cy="419100"/>
          </a:xfrm>
          <a:prstGeom prst="rect">
            <a:avLst/>
          </a:prstGeom>
          <a:solidFill>
            <a:srgbClr val="00B050"/>
          </a:solidFill>
          <a:ln w="127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a:buNone/>
            </a:pPr>
            <a:r>
              <a:rPr lang="en-US" sz="1350" dirty="0"/>
              <a:t>Transaction</a:t>
            </a:r>
          </a:p>
        </p:txBody>
      </p:sp>
      <p:sp>
        <p:nvSpPr>
          <p:cNvPr id="22535" name="Rectangle 7"/>
          <p:cNvSpPr>
            <a:spLocks noChangeArrowheads="1"/>
          </p:cNvSpPr>
          <p:nvPr/>
        </p:nvSpPr>
        <p:spPr bwMode="ltGray">
          <a:xfrm>
            <a:off x="2400300" y="3295650"/>
            <a:ext cx="1752600" cy="419100"/>
          </a:xfrm>
          <a:prstGeom prst="rect">
            <a:avLst/>
          </a:prstGeom>
          <a:solidFill>
            <a:srgbClr val="FFFF00"/>
          </a:solidFill>
          <a:ln w="127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a:buNone/>
            </a:pPr>
            <a:r>
              <a:rPr lang="en-US" sz="1350" dirty="0"/>
              <a:t>Packet</a:t>
            </a:r>
          </a:p>
        </p:txBody>
      </p:sp>
      <p:sp>
        <p:nvSpPr>
          <p:cNvPr id="22536" name="Rectangle 8"/>
          <p:cNvSpPr>
            <a:spLocks noChangeArrowheads="1"/>
          </p:cNvSpPr>
          <p:nvPr/>
        </p:nvSpPr>
        <p:spPr bwMode="auto">
          <a:xfrm>
            <a:off x="2400300" y="1400175"/>
            <a:ext cx="1752600" cy="419100"/>
          </a:xfrm>
          <a:prstGeom prst="rect">
            <a:avLst/>
          </a:prstGeom>
          <a:solidFill>
            <a:srgbClr val="00B0F0"/>
          </a:solidFill>
          <a:ln w="127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a:buNone/>
            </a:pPr>
            <a:r>
              <a:rPr lang="en-US" sz="1350" dirty="0"/>
              <a:t>Transfer</a:t>
            </a:r>
          </a:p>
        </p:txBody>
      </p:sp>
      <p:sp>
        <p:nvSpPr>
          <p:cNvPr id="449545" name="Rectangle 9"/>
          <p:cNvSpPr>
            <a:spLocks noGrp="1" noChangeArrowheads="1"/>
          </p:cNvSpPr>
          <p:nvPr>
            <p:ph type="title" idx="4294967295"/>
          </p:nvPr>
        </p:nvSpPr>
        <p:spPr/>
        <p:txBody>
          <a:bodyPr>
            <a:normAutofit/>
          </a:bodyPr>
          <a:lstStyle/>
          <a:p>
            <a:pPr>
              <a:defRPr/>
            </a:pPr>
            <a:r>
              <a:rPr lang="en-GB" b="1" dirty="0">
                <a:latin typeface="+mn-lt"/>
              </a:rPr>
              <a:t>A Layered Protocol Stack</a:t>
            </a:r>
            <a:endParaRPr lang="en-GB" sz="1500" b="1" dirty="0">
              <a:latin typeface="+mn-lt"/>
            </a:endParaRPr>
          </a:p>
        </p:txBody>
      </p:sp>
      <p:sp>
        <p:nvSpPr>
          <p:cNvPr id="22538" name="Line 10"/>
          <p:cNvSpPr>
            <a:spLocks noChangeShapeType="1"/>
          </p:cNvSpPr>
          <p:nvPr/>
        </p:nvSpPr>
        <p:spPr bwMode="auto">
          <a:xfrm>
            <a:off x="3276600" y="3810001"/>
            <a:ext cx="0" cy="403622"/>
          </a:xfrm>
          <a:prstGeom prst="line">
            <a:avLst/>
          </a:prstGeom>
          <a:noFill/>
          <a:ln w="38100">
            <a:solidFill>
              <a:schemeClr val="tx1"/>
            </a:solidFill>
            <a:round/>
            <a:headEnd type="none" w="sm" len="sm"/>
            <a:tailEnd type="triangle" w="med" len="med"/>
          </a:ln>
        </p:spPr>
        <p:txBody>
          <a:bodyPr/>
          <a:lstStyle/>
          <a:p>
            <a:endParaRPr lang="en-US" sz="1350"/>
          </a:p>
        </p:txBody>
      </p:sp>
      <p:sp>
        <p:nvSpPr>
          <p:cNvPr id="22539" name="Line 11"/>
          <p:cNvSpPr>
            <a:spLocks noChangeShapeType="1"/>
          </p:cNvSpPr>
          <p:nvPr/>
        </p:nvSpPr>
        <p:spPr bwMode="auto">
          <a:xfrm>
            <a:off x="3276600" y="2800351"/>
            <a:ext cx="0" cy="403622"/>
          </a:xfrm>
          <a:prstGeom prst="line">
            <a:avLst/>
          </a:prstGeom>
          <a:noFill/>
          <a:ln w="38100">
            <a:solidFill>
              <a:schemeClr val="tx1"/>
            </a:solidFill>
            <a:round/>
            <a:headEnd type="none" w="sm" len="sm"/>
            <a:tailEnd type="triangle" w="med" len="med"/>
          </a:ln>
        </p:spPr>
        <p:txBody>
          <a:bodyPr/>
          <a:lstStyle/>
          <a:p>
            <a:endParaRPr lang="en-US" sz="1350"/>
          </a:p>
        </p:txBody>
      </p:sp>
      <p:sp>
        <p:nvSpPr>
          <p:cNvPr id="22540" name="Line 12"/>
          <p:cNvSpPr>
            <a:spLocks noChangeShapeType="1"/>
          </p:cNvSpPr>
          <p:nvPr/>
        </p:nvSpPr>
        <p:spPr bwMode="auto">
          <a:xfrm>
            <a:off x="3276600" y="1885951"/>
            <a:ext cx="0" cy="403622"/>
          </a:xfrm>
          <a:prstGeom prst="line">
            <a:avLst/>
          </a:prstGeom>
          <a:noFill/>
          <a:ln w="38100">
            <a:solidFill>
              <a:schemeClr val="tx1"/>
            </a:solidFill>
            <a:round/>
            <a:headEnd type="none" w="sm" len="sm"/>
            <a:tailEnd type="triangle" w="med" len="med"/>
          </a:ln>
        </p:spPr>
        <p:txBody>
          <a:bodyPr/>
          <a:lstStyle/>
          <a:p>
            <a:endParaRPr lang="en-US" sz="1350"/>
          </a:p>
        </p:txBody>
      </p:sp>
      <p:sp>
        <p:nvSpPr>
          <p:cNvPr id="22541" name="Line 13"/>
          <p:cNvSpPr>
            <a:spLocks noChangeShapeType="1"/>
          </p:cNvSpPr>
          <p:nvPr/>
        </p:nvSpPr>
        <p:spPr bwMode="auto">
          <a:xfrm flipV="1">
            <a:off x="6062663" y="2800351"/>
            <a:ext cx="0" cy="403622"/>
          </a:xfrm>
          <a:prstGeom prst="line">
            <a:avLst/>
          </a:prstGeom>
          <a:noFill/>
          <a:ln w="38100">
            <a:solidFill>
              <a:schemeClr val="tx1"/>
            </a:solidFill>
            <a:round/>
            <a:headEnd type="none" w="sm" len="sm"/>
            <a:tailEnd type="triangle" w="med" len="med"/>
          </a:ln>
        </p:spPr>
        <p:txBody>
          <a:bodyPr/>
          <a:lstStyle/>
          <a:p>
            <a:endParaRPr lang="en-US" sz="1350"/>
          </a:p>
        </p:txBody>
      </p:sp>
      <p:sp>
        <p:nvSpPr>
          <p:cNvPr id="22542" name="Rectangle 14"/>
          <p:cNvSpPr>
            <a:spLocks noChangeArrowheads="1"/>
          </p:cNvSpPr>
          <p:nvPr/>
        </p:nvSpPr>
        <p:spPr bwMode="gray">
          <a:xfrm>
            <a:off x="5186363" y="2343150"/>
            <a:ext cx="1752600" cy="419100"/>
          </a:xfrm>
          <a:prstGeom prst="rect">
            <a:avLst/>
          </a:prstGeom>
          <a:solidFill>
            <a:srgbClr val="00B050"/>
          </a:solidFill>
          <a:ln w="127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a:buNone/>
            </a:pPr>
            <a:r>
              <a:rPr lang="en-US" sz="1350" dirty="0"/>
              <a:t>Transaction</a:t>
            </a:r>
          </a:p>
        </p:txBody>
      </p:sp>
      <p:sp>
        <p:nvSpPr>
          <p:cNvPr id="22543" name="Rectangle 15"/>
          <p:cNvSpPr>
            <a:spLocks noChangeArrowheads="1"/>
          </p:cNvSpPr>
          <p:nvPr/>
        </p:nvSpPr>
        <p:spPr bwMode="ltGray">
          <a:xfrm>
            <a:off x="5186363" y="3295650"/>
            <a:ext cx="1752600" cy="419100"/>
          </a:xfrm>
          <a:prstGeom prst="rect">
            <a:avLst/>
          </a:prstGeom>
          <a:solidFill>
            <a:srgbClr val="FFFF00"/>
          </a:solidFill>
          <a:ln w="127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a:buNone/>
            </a:pPr>
            <a:r>
              <a:rPr lang="en-US" sz="1350" dirty="0"/>
              <a:t>Packet</a:t>
            </a:r>
          </a:p>
        </p:txBody>
      </p:sp>
      <p:sp>
        <p:nvSpPr>
          <p:cNvPr id="22544" name="Line 16"/>
          <p:cNvSpPr>
            <a:spLocks noChangeShapeType="1"/>
          </p:cNvSpPr>
          <p:nvPr/>
        </p:nvSpPr>
        <p:spPr bwMode="auto">
          <a:xfrm flipV="1">
            <a:off x="6062663" y="1885951"/>
            <a:ext cx="0" cy="403622"/>
          </a:xfrm>
          <a:prstGeom prst="line">
            <a:avLst/>
          </a:prstGeom>
          <a:noFill/>
          <a:ln w="38100">
            <a:solidFill>
              <a:schemeClr val="tx1"/>
            </a:solidFill>
            <a:round/>
            <a:headEnd type="none" w="sm" len="sm"/>
            <a:tailEnd type="triangle" w="med" len="med"/>
          </a:ln>
        </p:spPr>
        <p:txBody>
          <a:bodyPr/>
          <a:lstStyle/>
          <a:p>
            <a:endParaRPr lang="en-US" sz="1350"/>
          </a:p>
        </p:txBody>
      </p:sp>
      <p:sp>
        <p:nvSpPr>
          <p:cNvPr id="22545" name="Rectangle 17"/>
          <p:cNvSpPr>
            <a:spLocks noChangeArrowheads="1"/>
          </p:cNvSpPr>
          <p:nvPr/>
        </p:nvSpPr>
        <p:spPr bwMode="auto">
          <a:xfrm>
            <a:off x="5186363" y="1400175"/>
            <a:ext cx="1752600" cy="419100"/>
          </a:xfrm>
          <a:prstGeom prst="rect">
            <a:avLst/>
          </a:prstGeom>
          <a:solidFill>
            <a:srgbClr val="00B0F0"/>
          </a:solidFill>
          <a:ln w="127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a:buNone/>
            </a:pPr>
            <a:r>
              <a:rPr lang="en-US" sz="1350" dirty="0"/>
              <a:t>Transfer</a:t>
            </a:r>
          </a:p>
        </p:txBody>
      </p:sp>
      <p:sp>
        <p:nvSpPr>
          <p:cNvPr id="22546" name="Line 18"/>
          <p:cNvSpPr>
            <a:spLocks noChangeShapeType="1"/>
          </p:cNvSpPr>
          <p:nvPr/>
        </p:nvSpPr>
        <p:spPr bwMode="auto">
          <a:xfrm>
            <a:off x="4152900" y="2559844"/>
            <a:ext cx="1033463" cy="0"/>
          </a:xfrm>
          <a:prstGeom prst="line">
            <a:avLst/>
          </a:prstGeom>
          <a:noFill/>
          <a:ln w="38100">
            <a:solidFill>
              <a:schemeClr val="tx1"/>
            </a:solidFill>
            <a:prstDash val="sysDot"/>
            <a:round/>
            <a:headEnd type="none" w="sm" len="sm"/>
            <a:tailEnd type="triangle" w="med" len="med"/>
          </a:ln>
        </p:spPr>
        <p:txBody>
          <a:bodyPr/>
          <a:lstStyle/>
          <a:p>
            <a:endParaRPr lang="en-US" sz="1350"/>
          </a:p>
        </p:txBody>
      </p:sp>
      <p:sp>
        <p:nvSpPr>
          <p:cNvPr id="22547" name="Line 19"/>
          <p:cNvSpPr>
            <a:spLocks noChangeShapeType="1"/>
          </p:cNvSpPr>
          <p:nvPr/>
        </p:nvSpPr>
        <p:spPr bwMode="auto">
          <a:xfrm>
            <a:off x="4152900" y="1624013"/>
            <a:ext cx="1033463" cy="0"/>
          </a:xfrm>
          <a:prstGeom prst="line">
            <a:avLst/>
          </a:prstGeom>
          <a:noFill/>
          <a:ln w="38100">
            <a:solidFill>
              <a:schemeClr val="tx1"/>
            </a:solidFill>
            <a:prstDash val="sysDot"/>
            <a:round/>
            <a:headEnd type="none" w="sm" len="sm"/>
            <a:tailEnd type="triangle" w="med" len="med"/>
          </a:ln>
        </p:spPr>
        <p:txBody>
          <a:bodyPr/>
          <a:lstStyle/>
          <a:p>
            <a:endParaRPr lang="en-US" sz="1350"/>
          </a:p>
        </p:txBody>
      </p:sp>
      <p:sp>
        <p:nvSpPr>
          <p:cNvPr id="22550" name="AutoShape 22"/>
          <p:cNvSpPr>
            <a:spLocks/>
          </p:cNvSpPr>
          <p:nvPr/>
        </p:nvSpPr>
        <p:spPr bwMode="auto">
          <a:xfrm>
            <a:off x="7047310" y="1400175"/>
            <a:ext cx="247650" cy="2314575"/>
          </a:xfrm>
          <a:prstGeom prst="rightBrace">
            <a:avLst>
              <a:gd name="adj1" fmla="val 77885"/>
              <a:gd name="adj2" fmla="val 50000"/>
            </a:avLst>
          </a:prstGeom>
          <a:noFill/>
          <a:ln w="38100">
            <a:solidFill>
              <a:srgbClr val="29912E"/>
            </a:solidFill>
            <a:round/>
            <a:headEnd/>
            <a:tailEnd/>
          </a:ln>
        </p:spPr>
        <p:txBody>
          <a:bodyPr wrap="none" anchor="ctr"/>
          <a:lstStyle/>
          <a:p>
            <a:endParaRPr lang="en-US" sz="1350"/>
          </a:p>
        </p:txBody>
      </p:sp>
      <p:sp>
        <p:nvSpPr>
          <p:cNvPr id="22551" name="Text Box 23"/>
          <p:cNvSpPr txBox="1">
            <a:spLocks noChangeArrowheads="1"/>
          </p:cNvSpPr>
          <p:nvPr/>
        </p:nvSpPr>
        <p:spPr bwMode="auto">
          <a:xfrm>
            <a:off x="7294960" y="2358628"/>
            <a:ext cx="617477" cy="300082"/>
          </a:xfrm>
          <a:prstGeom prst="rect">
            <a:avLst/>
          </a:prstGeom>
          <a:noFill/>
          <a:ln w="38100">
            <a:noFill/>
            <a:miter lim="800000"/>
            <a:headEnd/>
            <a:tailEnd/>
          </a:ln>
        </p:spPr>
        <p:txBody>
          <a:bodyPr wrap="none">
            <a:spAutoFit/>
          </a:bodyPr>
          <a:lstStyle/>
          <a:p>
            <a:pPr>
              <a:buNone/>
            </a:pPr>
            <a:r>
              <a:rPr lang="en-GB" sz="1350" dirty="0"/>
              <a:t>Stack</a:t>
            </a:r>
          </a:p>
        </p:txBody>
      </p:sp>
      <p:sp>
        <p:nvSpPr>
          <p:cNvPr id="3" name="Footer Placeholder 2"/>
          <p:cNvSpPr>
            <a:spLocks noGrp="1"/>
          </p:cNvSpPr>
          <p:nvPr>
            <p:ph type="ftr" sz="quarter" idx="11"/>
          </p:nvPr>
        </p:nvSpPr>
        <p:spPr/>
        <p:txBody>
          <a:bodyPr/>
          <a:lstStyle/>
          <a:p>
            <a:r>
              <a:rPr lang="en-US"/>
              <a:t>Company Confidential</a:t>
            </a:r>
          </a:p>
        </p:txBody>
      </p:sp>
    </p:spTree>
    <p:extLst>
      <p:ext uri="{BB962C8B-B14F-4D97-AF65-F5344CB8AC3E}">
        <p14:creationId xmlns:p14="http://schemas.microsoft.com/office/powerpoint/2010/main" val="53677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
            </a:r>
            <a:br>
              <a:rPr lang="de-DE" dirty="0"/>
            </a:br>
            <a:r>
              <a:rPr lang="de-DE" dirty="0" err="1"/>
              <a:t>Packets</a:t>
            </a:r>
            <a:r>
              <a:rPr lang="de-DE" dirty="0"/>
              <a:t/>
            </a:r>
            <a:br>
              <a:rPr lang="de-DE" dirty="0"/>
            </a:br>
            <a:endParaRPr lang="en-US" dirty="0"/>
          </a:p>
        </p:txBody>
      </p:sp>
      <p:sp>
        <p:nvSpPr>
          <p:cNvPr id="3" name="Content Placeholder 2"/>
          <p:cNvSpPr>
            <a:spLocks noGrp="1"/>
          </p:cNvSpPr>
          <p:nvPr>
            <p:ph idx="1"/>
          </p:nvPr>
        </p:nvSpPr>
        <p:spPr/>
        <p:txBody>
          <a:bodyPr>
            <a:normAutofit/>
          </a:bodyPr>
          <a:lstStyle/>
          <a:p>
            <a:r>
              <a:rPr lang="de-DE" dirty="0" err="1"/>
              <a:t>Packets</a:t>
            </a:r>
            <a:r>
              <a:rPr lang="de-DE" dirty="0"/>
              <a:t> </a:t>
            </a:r>
            <a:r>
              <a:rPr lang="de-DE" dirty="0" err="1"/>
              <a:t>showing</a:t>
            </a:r>
            <a:r>
              <a:rPr lang="de-DE" dirty="0"/>
              <a:t> </a:t>
            </a:r>
            <a:r>
              <a:rPr lang="de-DE" dirty="0" err="1"/>
              <a:t>the</a:t>
            </a:r>
            <a:r>
              <a:rPr lang="de-DE" dirty="0"/>
              <a:t> </a:t>
            </a:r>
            <a:r>
              <a:rPr lang="de-DE" dirty="0" err="1"/>
              <a:t>basic</a:t>
            </a:r>
            <a:r>
              <a:rPr lang="de-DE" dirty="0"/>
              <a:t> </a:t>
            </a:r>
            <a:r>
              <a:rPr lang="de-DE" dirty="0" err="1"/>
              <a:t>information</a:t>
            </a:r>
            <a:endParaRPr lang="de-DE" dirty="0"/>
          </a:p>
          <a:p>
            <a:pPr lvl="1"/>
            <a:r>
              <a:rPr lang="de-DE" dirty="0"/>
              <a:t>Each Packet has a sequal number</a:t>
            </a:r>
          </a:p>
          <a:p>
            <a:pPr lvl="1"/>
            <a:r>
              <a:rPr lang="de-DE" dirty="0" err="1"/>
              <a:t>Each</a:t>
            </a:r>
            <a:r>
              <a:rPr lang="de-DE" dirty="0"/>
              <a:t> Packet </a:t>
            </a:r>
            <a:r>
              <a:rPr lang="de-DE" dirty="0" err="1"/>
              <a:t>contains</a:t>
            </a:r>
            <a:r>
              <a:rPr lang="de-DE" dirty="0"/>
              <a:t> </a:t>
            </a:r>
            <a:r>
              <a:rPr lang="de-DE" dirty="0" err="1"/>
              <a:t>the</a:t>
            </a:r>
            <a:r>
              <a:rPr lang="de-DE" dirty="0"/>
              <a:t> </a:t>
            </a:r>
            <a:r>
              <a:rPr lang="de-DE" dirty="0" err="1"/>
              <a:t>basic</a:t>
            </a:r>
            <a:r>
              <a:rPr lang="de-DE" dirty="0"/>
              <a:t> </a:t>
            </a:r>
            <a:r>
              <a:rPr lang="de-DE" dirty="0" err="1"/>
              <a:t>information</a:t>
            </a:r>
            <a:endParaRPr lang="de-DE" dirty="0"/>
          </a:p>
          <a:p>
            <a:pPr lvl="2"/>
            <a:r>
              <a:rPr lang="de-DE" dirty="0" err="1"/>
              <a:t>Address</a:t>
            </a:r>
            <a:endParaRPr lang="de-DE" dirty="0"/>
          </a:p>
          <a:p>
            <a:pPr lvl="2"/>
            <a:r>
              <a:rPr lang="de-DE" dirty="0" err="1"/>
              <a:t>Direction</a:t>
            </a:r>
            <a:endParaRPr lang="de-DE" dirty="0"/>
          </a:p>
          <a:p>
            <a:pPr lvl="3"/>
            <a:r>
              <a:rPr lang="de-DE" dirty="0" err="1"/>
              <a:t>From</a:t>
            </a:r>
            <a:r>
              <a:rPr lang="de-DE" dirty="0"/>
              <a:t> Host </a:t>
            </a:r>
            <a:r>
              <a:rPr lang="de-DE" dirty="0" err="1"/>
              <a:t>to</a:t>
            </a:r>
            <a:r>
              <a:rPr lang="de-DE" dirty="0"/>
              <a:t> Device ( </a:t>
            </a:r>
            <a:r>
              <a:rPr lang="de-DE" dirty="0" err="1"/>
              <a:t>downstream</a:t>
            </a:r>
            <a:r>
              <a:rPr lang="de-DE" dirty="0"/>
              <a:t> )</a:t>
            </a:r>
          </a:p>
          <a:p>
            <a:pPr lvl="3"/>
            <a:r>
              <a:rPr lang="de-DE" dirty="0" err="1"/>
              <a:t>From</a:t>
            </a:r>
            <a:r>
              <a:rPr lang="de-DE" dirty="0"/>
              <a:t> Device </a:t>
            </a:r>
            <a:r>
              <a:rPr lang="de-DE" dirty="0" err="1"/>
              <a:t>to</a:t>
            </a:r>
            <a:r>
              <a:rPr lang="de-DE" dirty="0"/>
              <a:t> Host ( </a:t>
            </a:r>
            <a:r>
              <a:rPr lang="de-DE" dirty="0" err="1"/>
              <a:t>upstream</a:t>
            </a:r>
            <a:r>
              <a:rPr lang="de-DE" dirty="0"/>
              <a:t>)</a:t>
            </a:r>
          </a:p>
          <a:p>
            <a:pPr lvl="2"/>
            <a:r>
              <a:rPr lang="de-DE" dirty="0" err="1"/>
              <a:t>Checksum</a:t>
            </a:r>
            <a:r>
              <a:rPr lang="de-DE" dirty="0"/>
              <a:t> </a:t>
            </a:r>
            <a:r>
              <a:rPr lang="de-DE" dirty="0" err="1"/>
              <a:t>as</a:t>
            </a:r>
            <a:r>
              <a:rPr lang="de-DE" dirty="0"/>
              <a:t> </a:t>
            </a:r>
            <a:r>
              <a:rPr lang="de-DE" dirty="0" err="1"/>
              <a:t>error</a:t>
            </a:r>
            <a:r>
              <a:rPr lang="de-DE" dirty="0"/>
              <a:t> </a:t>
            </a:r>
            <a:r>
              <a:rPr lang="de-DE" dirty="0" err="1"/>
              <a:t>indication</a:t>
            </a:r>
            <a:endParaRPr lang="de-DE" dirty="0"/>
          </a:p>
          <a:p>
            <a:pPr lvl="2"/>
            <a:r>
              <a:rPr lang="de-DE" dirty="0"/>
              <a:t>Payload</a:t>
            </a:r>
          </a:p>
          <a:p>
            <a:pPr lvl="2"/>
            <a:r>
              <a:rPr lang="de-DE" dirty="0"/>
              <a:t>Timing </a:t>
            </a:r>
            <a:r>
              <a:rPr lang="de-DE" dirty="0" err="1"/>
              <a:t>information</a:t>
            </a:r>
            <a:endParaRPr lang="de-DE" dirty="0"/>
          </a:p>
          <a:p>
            <a:pPr lvl="3"/>
            <a:r>
              <a:rPr lang="de-DE" dirty="0"/>
              <a:t>Time </a:t>
            </a:r>
            <a:r>
              <a:rPr lang="de-DE" dirty="0" err="1"/>
              <a:t>stamp</a:t>
            </a:r>
            <a:endParaRPr lang="de-DE" dirty="0"/>
          </a:p>
          <a:p>
            <a:pPr lvl="3"/>
            <a:r>
              <a:rPr lang="de-DE" dirty="0"/>
              <a:t>Transfer time</a:t>
            </a:r>
          </a:p>
          <a:p>
            <a:pPr lvl="2"/>
            <a:endParaRPr lang="de-DE" dirty="0"/>
          </a:p>
          <a:p>
            <a:pPr marL="0" indent="0">
              <a:buNone/>
            </a:pPr>
            <a:endParaRPr lang="de-DE" dirty="0"/>
          </a:p>
        </p:txBody>
      </p:sp>
      <p:sp>
        <p:nvSpPr>
          <p:cNvPr id="4" name="Date Placeholder 3"/>
          <p:cNvSpPr>
            <a:spLocks noGrp="1"/>
          </p:cNvSpPr>
          <p:nvPr>
            <p:ph type="dt" sz="half" idx="10"/>
          </p:nvPr>
        </p:nvSpPr>
        <p:spPr/>
        <p:txBody>
          <a:bodyPr/>
          <a:lstStyle/>
          <a:p>
            <a:fld id="{88FFC471-08D3-4F33-BBC6-7FDB1C2ED376}" type="datetime1">
              <a:rPr lang="en-US" smtClean="0"/>
              <a:t>7/13/2017</a:t>
            </a:fld>
            <a:endParaRPr lang="en-US"/>
          </a:p>
        </p:txBody>
      </p:sp>
      <p:sp>
        <p:nvSpPr>
          <p:cNvPr id="5" name="Footer Placeholder 4"/>
          <p:cNvSpPr>
            <a:spLocks noGrp="1"/>
          </p:cNvSpPr>
          <p:nvPr>
            <p:ph type="ftr" sz="quarter" idx="11"/>
          </p:nvPr>
        </p:nvSpPr>
        <p:spPr/>
        <p:txBody>
          <a:bodyPr/>
          <a:lstStyle/>
          <a:p>
            <a:r>
              <a:rPr lang="en-US"/>
              <a:t>Company Confidential</a:t>
            </a:r>
          </a:p>
        </p:txBody>
      </p:sp>
      <p:sp>
        <p:nvSpPr>
          <p:cNvPr id="6" name="Slide Number Placeholder 5"/>
          <p:cNvSpPr>
            <a:spLocks noGrp="1"/>
          </p:cNvSpPr>
          <p:nvPr>
            <p:ph type="sldNum" sz="quarter" idx="12"/>
          </p:nvPr>
        </p:nvSpPr>
        <p:spPr/>
        <p:txBody>
          <a:bodyPr/>
          <a:lstStyle/>
          <a:p>
            <a:fld id="{4794BD00-81AE-4423-9DD6-1743AD37DB08}" type="slidenum">
              <a:rPr lang="en-US" smtClean="0"/>
              <a:pPr/>
              <a:t>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679" y="3714750"/>
            <a:ext cx="5406521" cy="788451"/>
          </a:xfrm>
          <a:prstGeom prst="rect">
            <a:avLst/>
          </a:prstGeom>
        </p:spPr>
      </p:pic>
    </p:spTree>
    <p:extLst>
      <p:ext uri="{BB962C8B-B14F-4D97-AF65-F5344CB8AC3E}">
        <p14:creationId xmlns:p14="http://schemas.microsoft.com/office/powerpoint/2010/main" val="775190623"/>
      </p:ext>
    </p:extLst>
  </p:cSld>
  <p:clrMapOvr>
    <a:masterClrMapping/>
  </p:clrMapOvr>
</p:sld>
</file>

<file path=ppt/theme/theme1.xml><?xml version="1.0" encoding="utf-8"?>
<a:theme xmlns:a="http://schemas.openxmlformats.org/drawingml/2006/main" name="Teledyne LeCroy Theme">
  <a:themeElements>
    <a:clrScheme name="Teledyne LeCroy Theme Colors">
      <a:dk1>
        <a:sysClr val="windowText" lastClr="000000"/>
      </a:dk1>
      <a:lt1>
        <a:sysClr val="window" lastClr="FFFFFF"/>
      </a:lt1>
      <a:dk2>
        <a:srgbClr val="000000"/>
      </a:dk2>
      <a:lt2>
        <a:srgbClr val="595959"/>
      </a:lt2>
      <a:accent1>
        <a:srgbClr val="A5A5A5"/>
      </a:accent1>
      <a:accent2>
        <a:srgbClr val="0076C0"/>
      </a:accent2>
      <a:accent3>
        <a:srgbClr val="CC9900"/>
      </a:accent3>
      <a:accent4>
        <a:srgbClr val="000000"/>
      </a:accent4>
      <a:accent5>
        <a:srgbClr val="D8D8D8"/>
      </a:accent5>
      <a:accent6>
        <a:srgbClr val="002060"/>
      </a:accent6>
      <a:hlink>
        <a:srgbClr val="0076C0"/>
      </a:hlink>
      <a:folHlink>
        <a:srgbClr val="5CC151"/>
      </a:folHlink>
    </a:clrScheme>
    <a:fontScheme name="Teledyne LeCroy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1316</TotalTime>
  <Words>2042</Words>
  <Application>Microsoft Office PowerPoint</Application>
  <PresentationFormat>On-screen Show (16:9)</PresentationFormat>
  <Paragraphs>359</Paragraphs>
  <Slides>28</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Teledyne LeCroy Theme</vt:lpstr>
      <vt:lpstr>Picture</vt:lpstr>
      <vt:lpstr>Protocol Basics</vt:lpstr>
      <vt:lpstr>Protocol Basics</vt:lpstr>
      <vt:lpstr>Protocol Basics</vt:lpstr>
      <vt:lpstr>Protocol Basics</vt:lpstr>
      <vt:lpstr>Protocol Basics</vt:lpstr>
      <vt:lpstr>Protocol Stack</vt:lpstr>
      <vt:lpstr>OSI Layers</vt:lpstr>
      <vt:lpstr>A Layered Protocol Stack</vt:lpstr>
      <vt:lpstr> Packets </vt:lpstr>
      <vt:lpstr>Packet Layer ( USB 2.0 )</vt:lpstr>
      <vt:lpstr>Data Link Layer</vt:lpstr>
      <vt:lpstr>Transaction &amp; Transfer Layer</vt:lpstr>
      <vt:lpstr>Transaction Layer (USB 2.0)</vt:lpstr>
      <vt:lpstr>Transfer Layer (USB 2.0)</vt:lpstr>
      <vt:lpstr>Viewing a Protocol Stack with a Protocol Analyzer</vt:lpstr>
      <vt:lpstr>Protocol Layered Model </vt:lpstr>
      <vt:lpstr>Example PCI Express</vt:lpstr>
      <vt:lpstr>PCI Express Layer visibility</vt:lpstr>
      <vt:lpstr>How do two devices talk ? ( Example PCIe)</vt:lpstr>
      <vt:lpstr>Where do Protocol-Analyzers capture the data ?</vt:lpstr>
      <vt:lpstr>Protocol Analyzer</vt:lpstr>
      <vt:lpstr>Protocol Analyzer</vt:lpstr>
      <vt:lpstr>Protocol Analyzer</vt:lpstr>
      <vt:lpstr>Which tool for which layer</vt:lpstr>
      <vt:lpstr>Hierarchy of High Speed Serial Data Standards</vt:lpstr>
      <vt:lpstr>When to use which tool</vt:lpstr>
      <vt:lpstr>If I had to choose a tool…</vt:lpstr>
      <vt:lpstr>Where a protocol analyzer can solve a problem but a scope not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Graef</dc:creator>
  <cp:lastModifiedBy>Jami Payment</cp:lastModifiedBy>
  <cp:revision>321</cp:revision>
  <dcterms:created xsi:type="dcterms:W3CDTF">2013-03-21T17:19:38Z</dcterms:created>
  <dcterms:modified xsi:type="dcterms:W3CDTF">2017-07-13T16:42:37Z</dcterms:modified>
</cp:coreProperties>
</file>